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handoutMasterIdLst>
    <p:handoutMasterId r:id="rId53"/>
  </p:handoutMasterIdLst>
  <p:sldIdLst>
    <p:sldId id="256" r:id="rId2"/>
    <p:sldId id="368" r:id="rId3"/>
    <p:sldId id="369" r:id="rId4"/>
    <p:sldId id="367" r:id="rId5"/>
    <p:sldId id="366" r:id="rId6"/>
    <p:sldId id="365" r:id="rId7"/>
    <p:sldId id="258" r:id="rId8"/>
    <p:sldId id="329" r:id="rId9"/>
    <p:sldId id="377" r:id="rId10"/>
    <p:sldId id="370" r:id="rId11"/>
    <p:sldId id="371" r:id="rId12"/>
    <p:sldId id="372" r:id="rId13"/>
    <p:sldId id="373" r:id="rId14"/>
    <p:sldId id="374" r:id="rId15"/>
    <p:sldId id="348" r:id="rId16"/>
    <p:sldId id="364" r:id="rId17"/>
    <p:sldId id="350" r:id="rId18"/>
    <p:sldId id="381" r:id="rId19"/>
    <p:sldId id="307" r:id="rId20"/>
    <p:sldId id="355" r:id="rId21"/>
    <p:sldId id="391" r:id="rId22"/>
    <p:sldId id="375" r:id="rId23"/>
    <p:sldId id="379" r:id="rId24"/>
    <p:sldId id="360" r:id="rId25"/>
    <p:sldId id="269" r:id="rId26"/>
    <p:sldId id="382" r:id="rId27"/>
    <p:sldId id="376" r:id="rId28"/>
    <p:sldId id="380" r:id="rId29"/>
    <p:sldId id="383" r:id="rId30"/>
    <p:sldId id="384" r:id="rId31"/>
    <p:sldId id="385" r:id="rId32"/>
    <p:sldId id="386" r:id="rId33"/>
    <p:sldId id="387" r:id="rId34"/>
    <p:sldId id="389" r:id="rId35"/>
    <p:sldId id="388" r:id="rId36"/>
    <p:sldId id="362" r:id="rId37"/>
    <p:sldId id="363" r:id="rId38"/>
    <p:sldId id="314" r:id="rId39"/>
    <p:sldId id="317" r:id="rId40"/>
    <p:sldId id="264" r:id="rId41"/>
    <p:sldId id="325" r:id="rId42"/>
    <p:sldId id="390" r:id="rId43"/>
    <p:sldId id="346" r:id="rId44"/>
    <p:sldId id="276" r:id="rId45"/>
    <p:sldId id="352" r:id="rId46"/>
    <p:sldId id="353" r:id="rId47"/>
    <p:sldId id="357" r:id="rId48"/>
    <p:sldId id="358" r:id="rId49"/>
    <p:sldId id="359" r:id="rId50"/>
    <p:sldId id="361"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62" autoAdjust="0"/>
  </p:normalViewPr>
  <p:slideViewPr>
    <p:cSldViewPr snapToGrid="0" snapToObjects="1">
      <p:cViewPr>
        <p:scale>
          <a:sx n="94" d="100"/>
          <a:sy n="94" d="100"/>
        </p:scale>
        <p:origin x="-368"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18-05-07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18-05-07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p>
          <a:p>
            <a:r>
              <a:rPr lang="en-US" dirty="0" smtClean="0"/>
              <a:t>Note the midpoint of the dataset is off the 0 line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6</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7</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14</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24</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27</a:t>
            </a:fld>
            <a:endParaRPr lang="en-US"/>
          </a:p>
        </p:txBody>
      </p:sp>
    </p:spTree>
    <p:extLst>
      <p:ext uri="{BB962C8B-B14F-4D97-AF65-F5344CB8AC3E}">
        <p14:creationId xmlns:p14="http://schemas.microsoft.com/office/powerpoint/2010/main" val="527491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50</a:t>
            </a:fld>
            <a:endParaRPr lang="en-US"/>
          </a:p>
        </p:txBody>
      </p:sp>
    </p:spTree>
    <p:extLst>
      <p:ext uri="{BB962C8B-B14F-4D97-AF65-F5344CB8AC3E}">
        <p14:creationId xmlns:p14="http://schemas.microsoft.com/office/powerpoint/2010/main" val="968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April 2018</a:t>
            </a:r>
            <a:endParaRPr lang="en-US"/>
          </a:p>
        </p:txBody>
      </p:sp>
      <p:sp>
        <p:nvSpPr>
          <p:cNvPr id="6" name="Footer Placeholder 5"/>
          <p:cNvSpPr>
            <a:spLocks noGrp="1"/>
          </p:cNvSpPr>
          <p:nvPr>
            <p:ph type="ftr" sz="quarter" idx="11"/>
          </p:nvPr>
        </p:nvSpPr>
        <p:spPr/>
        <p:txBody>
          <a:bodyPr/>
          <a:lstStyle/>
          <a:p>
            <a:r>
              <a:rPr lang="en-US" smtClean="0"/>
              <a:t>EBI Hinxton</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April 2018</a:t>
            </a:r>
            <a:endParaRPr lang="en-US"/>
          </a:p>
        </p:txBody>
      </p:sp>
      <p:sp>
        <p:nvSpPr>
          <p:cNvPr id="8" name="Footer Placeholder 7"/>
          <p:cNvSpPr>
            <a:spLocks noGrp="1"/>
          </p:cNvSpPr>
          <p:nvPr>
            <p:ph type="ftr" sz="quarter" idx="11"/>
          </p:nvPr>
        </p:nvSpPr>
        <p:spPr/>
        <p:txBody>
          <a:bodyPr/>
          <a:lstStyle/>
          <a:p>
            <a:r>
              <a:rPr lang="en-US" smtClean="0"/>
              <a:t>EBI Hinxton</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April 2018</a:t>
            </a:r>
            <a:endParaRPr lang="en-US"/>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April 2018</a:t>
            </a:r>
            <a:endParaRPr lang="en-US"/>
          </a:p>
        </p:txBody>
      </p:sp>
      <p:sp>
        <p:nvSpPr>
          <p:cNvPr id="3" name="Footer Placeholder 2"/>
          <p:cNvSpPr>
            <a:spLocks noGrp="1"/>
          </p:cNvSpPr>
          <p:nvPr>
            <p:ph type="ftr" sz="quarter" idx="11"/>
          </p:nvPr>
        </p:nvSpPr>
        <p:spPr/>
        <p:txBody>
          <a:bodyPr/>
          <a:lstStyle/>
          <a:p>
            <a:r>
              <a:rPr lang="en-US" smtClean="0"/>
              <a:t>EBI Hinxton</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April 2018</a:t>
            </a:r>
            <a:endParaRPr lang="en-US"/>
          </a:p>
        </p:txBody>
      </p:sp>
      <p:sp>
        <p:nvSpPr>
          <p:cNvPr id="6" name="Footer Placeholder 5"/>
          <p:cNvSpPr>
            <a:spLocks noGrp="1"/>
          </p:cNvSpPr>
          <p:nvPr>
            <p:ph type="ftr" sz="quarter" idx="11"/>
          </p:nvPr>
        </p:nvSpPr>
        <p:spPr/>
        <p:txBody>
          <a:bodyPr/>
          <a:lstStyle/>
          <a:p>
            <a:r>
              <a:rPr lang="en-US" smtClean="0"/>
              <a:t>EBI Hinxton</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April 2018</a:t>
            </a:r>
            <a:endParaRPr lang="en-US"/>
          </a:p>
        </p:txBody>
      </p:sp>
      <p:sp>
        <p:nvSpPr>
          <p:cNvPr id="6" name="Footer Placeholder 5"/>
          <p:cNvSpPr>
            <a:spLocks noGrp="1"/>
          </p:cNvSpPr>
          <p:nvPr>
            <p:ph type="ftr" sz="quarter" idx="11"/>
          </p:nvPr>
        </p:nvSpPr>
        <p:spPr/>
        <p:txBody>
          <a:bodyPr/>
          <a:lstStyle/>
          <a:p>
            <a:r>
              <a:rPr lang="en-US" smtClean="0"/>
              <a:t>EBI Hinxton</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April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EBI Hinxton</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6.emf"/><Relationship Id="rId7"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 Id="rId3" Type="http://schemas.openxmlformats.org/officeDocument/2006/relationships/image" Target="../media/image4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a:bodyPr>
          <a:lstStyle/>
          <a:p>
            <a:r>
              <a:rPr lang="en-US" dirty="0" smtClean="0"/>
              <a:t>Robust analysis of meta-</a:t>
            </a:r>
            <a:r>
              <a:rPr lang="en-US" dirty="0" err="1" smtClean="0"/>
              <a:t>transcriptomes</a:t>
            </a:r>
            <a:r>
              <a:rPr lang="en-US" dirty="0" smtClean="0"/>
              <a:t> and meta-genomes using compositional data analysis </a:t>
            </a:r>
            <a:endParaRPr lang="en-US" dirty="0"/>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As 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EBI Hinxton</a:t>
            </a:r>
            <a:endParaRPr lang="en-US"/>
          </a:p>
        </p:txBody>
      </p:sp>
      <p:sp>
        <p:nvSpPr>
          <p:cNvPr id="3" name="Date Placeholder 2"/>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3920487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As proportions</a:t>
            </a:r>
            <a:endParaRPr lang="en-US" dirty="0">
              <a:latin typeface="Calibri" charset="0"/>
            </a:endParaRPr>
          </a:p>
        </p:txBody>
      </p:sp>
      <p:sp>
        <p:nvSpPr>
          <p:cNvPr id="20483" name="TextBox 8"/>
          <p:cNvSpPr txBox="1">
            <a:spLocks noChangeArrowheads="1"/>
          </p:cNvSpPr>
          <p:nvPr/>
        </p:nvSpPr>
        <p:spPr bwMode="auto">
          <a:xfrm>
            <a:off x="5214470" y="3667125"/>
            <a:ext cx="361837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smtClean="0"/>
              <a:t>Sequencing</a:t>
            </a:r>
            <a:endParaRPr lang="en-US" sz="1600" dirty="0"/>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EBI Hinxton</a:t>
            </a:r>
            <a:endParaRPr lang="en-US"/>
          </a:p>
        </p:txBody>
      </p:sp>
      <p:sp>
        <p:nvSpPr>
          <p:cNvPr id="3" name="Date Placeholder 2"/>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9056942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no help at all</a:t>
            </a:r>
            <a:endParaRPr lang="en-US" dirty="0"/>
          </a:p>
        </p:txBody>
      </p:sp>
      <p:sp>
        <p:nvSpPr>
          <p:cNvPr id="4" name="Footer Placeholder 3"/>
          <p:cNvSpPr>
            <a:spLocks noGrp="1"/>
          </p:cNvSpPr>
          <p:nvPr>
            <p:ph type="ftr" sz="quarter" idx="11"/>
          </p:nvPr>
        </p:nvSpPr>
        <p:spPr/>
        <p:txBody>
          <a:bodyPr/>
          <a:lstStyle/>
          <a:p>
            <a:r>
              <a:rPr lang="en-US" smtClean="0"/>
              <a:t>EBI Hinxton</a:t>
            </a:r>
            <a:endParaRPr lang="en-US"/>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5343004" cy="369332"/>
          </a:xfrm>
          <a:prstGeom prst="rect">
            <a:avLst/>
          </a:prstGeom>
          <a:noFill/>
        </p:spPr>
        <p:txBody>
          <a:bodyPr wrap="none" rtlCol="0">
            <a:spAutoFit/>
          </a:bodyPr>
          <a:lstStyle/>
          <a:p>
            <a:r>
              <a:rPr lang="en-US" dirty="0" smtClean="0"/>
              <a:t>Once data are on the simplex, they cannot be </a:t>
            </a:r>
            <a:r>
              <a:rPr lang="en-US" dirty="0" smtClean="0"/>
              <a:t>removed</a:t>
            </a:r>
            <a:endParaRPr lang="en-US" dirty="0" smtClean="0"/>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2069990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925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solidFill>
                  <a:schemeClr val="bg1">
                    <a:lumMod val="65000"/>
                  </a:schemeClr>
                </a:solidFill>
              </a:rPr>
              <a:t>negative 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EBI Hinxton</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April 2018</a:t>
            </a:r>
            <a:endParaRPr lang="en-US"/>
          </a:p>
        </p:txBody>
      </p:sp>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spTree>
    <p:extLst>
      <p:ext uri="{BB962C8B-B14F-4D97-AF65-F5344CB8AC3E}">
        <p14:creationId xmlns:p14="http://schemas.microsoft.com/office/powerpoint/2010/main" val="7751769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err="1" smtClean="0">
                <a:latin typeface="Calibri" charset="0"/>
              </a:rPr>
              <a:t>CoDa</a:t>
            </a:r>
            <a:r>
              <a:rPr lang="en-US" dirty="0" smtClean="0">
                <a:latin typeface="Calibri" charset="0"/>
              </a:rPr>
              <a:t> properties and *</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b="1" dirty="0" smtClean="0"/>
              <a:t>*</a:t>
            </a:r>
            <a:r>
              <a:rPr lang="en-US" sz="2000" b="1" dirty="0" err="1" smtClean="0"/>
              <a:t>lr</a:t>
            </a:r>
            <a:r>
              <a:rPr lang="en-US" sz="2000" b="1" dirty="0" smtClean="0"/>
              <a:t>(x) = [ log(x</a:t>
            </a:r>
            <a:r>
              <a:rPr lang="en-US" sz="2000" b="1" baseline="-25000" dirty="0" smtClean="0"/>
              <a:t>1</a:t>
            </a:r>
            <a:r>
              <a:rPr lang="en-US" sz="2000" b="1" dirty="0" smtClean="0"/>
              <a:t>/</a:t>
            </a:r>
            <a:r>
              <a:rPr lang="en-US" sz="2000" b="1" dirty="0" err="1" smtClean="0"/>
              <a:t>g</a:t>
            </a:r>
            <a:r>
              <a:rPr lang="en-US" sz="2000" b="1" baseline="-25000" dirty="0" err="1" smtClean="0"/>
              <a:t>X</a:t>
            </a:r>
            <a:r>
              <a:rPr lang="en-US" sz="2000" b="1" dirty="0" smtClean="0"/>
              <a:t>), log(x</a:t>
            </a:r>
            <a:r>
              <a:rPr lang="en-US" sz="2000" b="1" baseline="-25000" dirty="0" smtClean="0"/>
              <a:t>2</a:t>
            </a:r>
            <a:r>
              <a:rPr lang="en-US" sz="2000" b="1" dirty="0" smtClean="0"/>
              <a:t>/</a:t>
            </a:r>
            <a:r>
              <a:rPr lang="en-US" sz="2000" b="1" dirty="0" err="1" smtClean="0"/>
              <a:t>g</a:t>
            </a:r>
            <a:r>
              <a:rPr lang="en-US" sz="2000" b="1" baseline="-25000" dirty="0" err="1" smtClean="0"/>
              <a:t>X</a:t>
            </a:r>
            <a:r>
              <a:rPr lang="en-US" sz="2000" b="1" dirty="0" smtClean="0"/>
              <a:t>), </a:t>
            </a:r>
            <a:r>
              <a:rPr lang="is-IS" sz="2000" b="1" dirty="0" smtClean="0"/>
              <a:t>… log(x</a:t>
            </a:r>
            <a:r>
              <a:rPr lang="is-IS" sz="2000" b="1" baseline="-25000" dirty="0" smtClean="0"/>
              <a:t>D</a:t>
            </a:r>
            <a:r>
              <a:rPr lang="is-IS" sz="2000" b="1" dirty="0" smtClean="0"/>
              <a:t>/g</a:t>
            </a:r>
            <a:r>
              <a:rPr lang="is-IS" sz="2000" b="1" baseline="-25000" dirty="0" smtClean="0"/>
              <a:t>X</a:t>
            </a:r>
            <a:r>
              <a:rPr lang="is-IS" sz="2000" b="1" dirty="0" smtClean="0"/>
              <a:t>) ]</a:t>
            </a:r>
          </a:p>
          <a:p>
            <a:pPr algn="ctr" fontAlgn="auto">
              <a:spcBef>
                <a:spcPts val="0"/>
              </a:spcBef>
              <a:spcAft>
                <a:spcPts val="0"/>
              </a:spcAft>
              <a:defRPr/>
            </a:pPr>
            <a:endParaRPr lang="is-IS" sz="2000" b="1" dirty="0" smtClean="0"/>
          </a:p>
          <a:p>
            <a:pPr algn="ctr">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endParaRPr lang="is-IS" sz="2000" dirty="0"/>
          </a:p>
          <a:p>
            <a:pPr algn="ctr" fontAlgn="auto">
              <a:spcBef>
                <a:spcPts val="0"/>
              </a:spcBef>
              <a:spcAft>
                <a:spcPts val="0"/>
              </a:spcAft>
              <a:defRPr/>
            </a:pPr>
            <a:endParaRPr lang="is-IS" sz="2000" b="1" dirty="0" smtClean="0"/>
          </a:p>
        </p:txBody>
      </p:sp>
      <p:sp>
        <p:nvSpPr>
          <p:cNvPr id="2" name="Footer Placeholder 1"/>
          <p:cNvSpPr>
            <a:spLocks noGrp="1"/>
          </p:cNvSpPr>
          <p:nvPr>
            <p:ph type="ftr" sz="quarter" idx="11"/>
          </p:nvPr>
        </p:nvSpPr>
        <p:spPr/>
        <p:txBody>
          <a:bodyPr/>
          <a:lstStyle/>
          <a:p>
            <a:r>
              <a:rPr lang="en-US" smtClean="0"/>
              <a:t>EBI Hinxton</a:t>
            </a:r>
            <a:endParaRPr lang="en-US"/>
          </a:p>
        </p:txBody>
      </p:sp>
      <p:sp>
        <p:nvSpPr>
          <p:cNvPr id="19" name="TextBox 18"/>
          <p:cNvSpPr txBox="1"/>
          <p:nvPr/>
        </p:nvSpPr>
        <p:spPr>
          <a:xfrm>
            <a:off x="6807602" y="3916005"/>
            <a:ext cx="1954381" cy="954107"/>
          </a:xfrm>
          <a:prstGeom prst="rect">
            <a:avLst/>
          </a:prstGeom>
          <a:noFill/>
        </p:spPr>
        <p:txBody>
          <a:bodyPr wrap="none" rtlCol="0">
            <a:spAutoFit/>
          </a:bodyPr>
          <a:lstStyle/>
          <a:p>
            <a:pPr marL="285750" indent="-285750">
              <a:buFont typeface="Arial"/>
              <a:buChar char="•"/>
            </a:pPr>
            <a:r>
              <a:rPr lang="en-US" sz="1400" dirty="0" smtClean="0">
                <a:solidFill>
                  <a:schemeClr val="bg1">
                    <a:lumMod val="50000"/>
                  </a:schemeClr>
                </a:solidFill>
              </a:rPr>
              <a:t>Probabilities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chemeClr val="bg1">
                    <a:lumMod val="50000"/>
                  </a:schemeClr>
                </a:solidFill>
              </a:rPr>
              <a:t>Multivariate Poisson</a:t>
            </a:r>
          </a:p>
        </p:txBody>
      </p:sp>
      <p:sp>
        <p:nvSpPr>
          <p:cNvPr id="3" name="Date Placeholder 2"/>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23822517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alphaModFix/>
          </a:blip>
          <a:srcRect l="-994" r="-1498"/>
          <a:stretch/>
        </p:blipFill>
        <p:spPr>
          <a:xfrm>
            <a:off x="3776133" y="1600200"/>
            <a:ext cx="4910667" cy="4525963"/>
          </a:xfrm>
        </p:spPr>
      </p:pic>
      <p:sp>
        <p:nvSpPr>
          <p:cNvPr id="2" name="Title 1"/>
          <p:cNvSpPr>
            <a:spLocks noGrp="1"/>
          </p:cNvSpPr>
          <p:nvPr>
            <p:ph type="title"/>
          </p:nvPr>
        </p:nvSpPr>
        <p:spPr/>
        <p:txBody>
          <a:bodyPr/>
          <a:lstStyle/>
          <a:p>
            <a:r>
              <a:rPr lang="en-US" dirty="0"/>
              <a:t>Learn to love (tolerate) the simplex</a:t>
            </a:r>
          </a:p>
        </p:txBody>
      </p:sp>
      <p:sp>
        <p:nvSpPr>
          <p:cNvPr id="4" name="Footer Placeholder 3"/>
          <p:cNvSpPr>
            <a:spLocks noGrp="1"/>
          </p:cNvSpPr>
          <p:nvPr>
            <p:ph type="ftr" sz="quarter" idx="11"/>
          </p:nvPr>
        </p:nvSpPr>
        <p:spPr/>
        <p:txBody>
          <a:bodyPr/>
          <a:lstStyle/>
          <a:p>
            <a:r>
              <a:rPr lang="en-US" smtClean="0"/>
              <a:t>EBI Hinxton</a:t>
            </a:r>
            <a:endParaRPr lang="en-US"/>
          </a:p>
        </p:txBody>
      </p:sp>
      <p:pic>
        <p:nvPicPr>
          <p:cNvPr id="6" name="Picture 5"/>
          <p:cNvPicPr>
            <a:picLocks noChangeAspect="1"/>
          </p:cNvPicPr>
          <p:nvPr/>
        </p:nvPicPr>
        <p:blipFill>
          <a:blip r:embed="rId3">
            <a:alphaModFix amt="20000"/>
          </a:blip>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solidFill>
                  <a:srgbClr val="D9D9D9"/>
                </a:solidFill>
              </a:rPr>
              <a:t>S scale invariant</a:t>
            </a:r>
          </a:p>
          <a:p>
            <a:r>
              <a:rPr lang="en-US" dirty="0" smtClean="0">
                <a:solidFill>
                  <a:srgbClr val="D9D9D9"/>
                </a:solidFill>
              </a:rPr>
              <a:t>P </a:t>
            </a:r>
            <a:r>
              <a:rPr lang="en-US" dirty="0" smtClean="0">
                <a:solidFill>
                  <a:srgbClr val="D9D9D9"/>
                </a:solidFill>
              </a:rPr>
              <a:t>perturbation </a:t>
            </a:r>
            <a:r>
              <a:rPr lang="en-US" dirty="0" smtClean="0">
                <a:solidFill>
                  <a:srgbClr val="D9D9D9"/>
                </a:solidFill>
              </a:rPr>
              <a:t>invariant</a:t>
            </a:r>
          </a:p>
          <a:p>
            <a:r>
              <a:rPr lang="en-US" dirty="0">
                <a:solidFill>
                  <a:srgbClr val="D9D9D9"/>
                </a:solidFill>
              </a:rPr>
              <a:t>D </a:t>
            </a:r>
            <a:r>
              <a:rPr lang="en-US" dirty="0" err="1">
                <a:solidFill>
                  <a:srgbClr val="D9D9D9"/>
                </a:solidFill>
              </a:rPr>
              <a:t>subcompositionally</a:t>
            </a:r>
            <a:r>
              <a:rPr lang="en-US" dirty="0">
                <a:solidFill>
                  <a:srgbClr val="D9D9D9"/>
                </a:solidFill>
              </a:rPr>
              <a:t> </a:t>
            </a:r>
            <a:r>
              <a:rPr lang="en-US" dirty="0" smtClean="0">
                <a:solidFill>
                  <a:srgbClr val="D9D9D9"/>
                </a:solidFill>
              </a:rPr>
              <a:t>dominant</a:t>
            </a:r>
            <a:endParaRPr lang="en-US" dirty="0">
              <a:solidFill>
                <a:srgbClr val="D9D9D9"/>
              </a:solidFill>
            </a:endParaRPr>
          </a:p>
        </p:txBody>
      </p:sp>
      <p:sp>
        <p:nvSpPr>
          <p:cNvPr id="7" name="TextBox 6"/>
          <p:cNvSpPr txBox="1"/>
          <p:nvPr/>
        </p:nvSpPr>
        <p:spPr>
          <a:xfrm>
            <a:off x="805785" y="3834191"/>
            <a:ext cx="2826415" cy="1477328"/>
          </a:xfrm>
          <a:prstGeom prst="rect">
            <a:avLst/>
          </a:prstGeom>
          <a:noFill/>
        </p:spPr>
        <p:txBody>
          <a:bodyPr wrap="none" rtlCol="0">
            <a:spAutoFit/>
          </a:bodyPr>
          <a:lstStyle/>
          <a:p>
            <a:r>
              <a:rPr lang="en-US" b="1" dirty="0" smtClean="0"/>
              <a:t>Operations</a:t>
            </a:r>
          </a:p>
          <a:p>
            <a:endParaRPr lang="en-US" dirty="0"/>
          </a:p>
          <a:p>
            <a:r>
              <a:rPr lang="en-US" dirty="0" smtClean="0">
                <a:solidFill>
                  <a:srgbClr val="7F7F7F"/>
                </a:solidFill>
              </a:rPr>
              <a:t>Subtraction: 50% - 50%? </a:t>
            </a:r>
          </a:p>
          <a:p>
            <a:r>
              <a:rPr lang="en-US" dirty="0" smtClean="0"/>
              <a:t>Perturbation: 50% x 50% = ?</a:t>
            </a:r>
          </a:p>
          <a:p>
            <a:r>
              <a:rPr lang="en-US" dirty="0" smtClean="0"/>
              <a:t>Powering: 50%^3 =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576685428"/>
              </p:ext>
            </p:extLst>
          </p:nvPr>
        </p:nvGraphicFramePr>
        <p:xfrm>
          <a:off x="5935135" y="1036188"/>
          <a:ext cx="1886856" cy="1094400"/>
        </p:xfrm>
        <a:graphic>
          <a:graphicData uri="http://schemas.openxmlformats.org/drawingml/2006/table">
            <a:tbl>
              <a:tblPr firstRow="1" bandRow="1">
                <a:effectLst/>
                <a:tableStyleId>{5C22544A-7EE6-4342-B048-85BDC9FD1C3A}</a:tableStyleId>
              </a:tblPr>
              <a:tblGrid>
                <a:gridCol w="471714"/>
                <a:gridCol w="471714"/>
                <a:gridCol w="471714"/>
                <a:gridCol w="471714"/>
              </a:tblGrid>
              <a:tr h="0">
                <a:tc>
                  <a:txBody>
                    <a:bodyPr/>
                    <a:lstStyle/>
                    <a:p>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T</a:t>
                      </a:r>
                      <a:endParaRPr lang="en-US" sz="1200" dirty="0">
                        <a:solidFill>
                          <a:schemeClr val="tx1"/>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A</a:t>
                      </a:r>
                      <a:endParaRPr lang="en-US" sz="1200" dirty="0">
                        <a:solidFill>
                          <a:schemeClr val="tx1"/>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L</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noFill/>
                  </a:tcPr>
                </a:tc>
              </a:tr>
              <a:tr h="149919">
                <a:tc>
                  <a:txBody>
                    <a:bodyPr/>
                    <a:lstStyle/>
                    <a:p>
                      <a:r>
                        <a:rPr lang="en-US" sz="1200" dirty="0" smtClean="0">
                          <a:solidFill>
                            <a:schemeClr val="tx1"/>
                          </a:solidFill>
                        </a:rPr>
                        <a:t>X1</a:t>
                      </a:r>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0.1</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0.2</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0.7</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X2</a:t>
                      </a:r>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0.2</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0.1</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0.7</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X3</a:t>
                      </a: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0.3</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0.4</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0.3</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X4</a:t>
                      </a:r>
                    </a:p>
                  </a:txBody>
                  <a:tcPr marL="36000" marR="36000" marT="18000" marB="1800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0.4</a:t>
                      </a:r>
                      <a:endParaRPr lang="en-US" sz="1200" dirty="0">
                        <a:solidFill>
                          <a:schemeClr val="tx1"/>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0.3</a:t>
                      </a:r>
                      <a:endParaRPr lang="en-US" sz="1200" dirty="0">
                        <a:solidFill>
                          <a:schemeClr val="tx1"/>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0.3</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r>
            </a:tbl>
          </a:graphicData>
        </a:graphic>
      </p:graphicFrame>
      <p:sp>
        <p:nvSpPr>
          <p:cNvPr id="9" name="TextBox 8"/>
          <p:cNvSpPr txBox="1"/>
          <p:nvPr/>
        </p:nvSpPr>
        <p:spPr>
          <a:xfrm>
            <a:off x="3870476" y="5775179"/>
            <a:ext cx="487134" cy="369332"/>
          </a:xfrm>
          <a:prstGeom prst="rect">
            <a:avLst/>
          </a:prstGeom>
          <a:noFill/>
        </p:spPr>
        <p:txBody>
          <a:bodyPr wrap="square" rtlCol="0">
            <a:spAutoFit/>
          </a:bodyPr>
          <a:lstStyle/>
          <a:p>
            <a:r>
              <a:rPr lang="en-US" dirty="0" smtClean="0"/>
              <a:t>🐞</a:t>
            </a:r>
            <a:endParaRPr lang="en-US" dirty="0"/>
          </a:p>
        </p:txBody>
      </p:sp>
      <p:sp>
        <p:nvSpPr>
          <p:cNvPr id="10" name="TextBox 9"/>
          <p:cNvSpPr txBox="1"/>
          <p:nvPr/>
        </p:nvSpPr>
        <p:spPr>
          <a:xfrm>
            <a:off x="7876333" y="5763084"/>
            <a:ext cx="360525" cy="369332"/>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5296506" y="2130588"/>
            <a:ext cx="438582" cy="369332"/>
          </a:xfrm>
          <a:prstGeom prst="rect">
            <a:avLst/>
          </a:prstGeom>
          <a:noFill/>
        </p:spPr>
        <p:txBody>
          <a:bodyPr wrap="square" rtlCol="0">
            <a:spAutoFit/>
          </a:bodyPr>
          <a:lstStyle/>
          <a:p>
            <a:r>
              <a:rPr lang="en-US" dirty="0" smtClean="0"/>
              <a:t>👽</a:t>
            </a:r>
            <a:endParaRPr lang="en-US" dirty="0"/>
          </a:p>
        </p:txBody>
      </p:sp>
      <p:sp>
        <p:nvSpPr>
          <p:cNvPr id="12" name="Date Placeholder 11"/>
          <p:cNvSpPr>
            <a:spLocks noGrp="1"/>
          </p:cNvSpPr>
          <p:nvPr>
            <p:ph type="dt" sz="half" idx="10"/>
          </p:nvPr>
        </p:nvSpPr>
        <p:spPr/>
        <p:txBody>
          <a:bodyPr/>
          <a:lstStyle/>
          <a:p>
            <a:r>
              <a:rPr lang="en-CA" smtClean="0"/>
              <a:t>April 2018</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028423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to love (tolerate) the simplex</a:t>
            </a:r>
            <a:endParaRPr lang="en-US" dirty="0"/>
          </a:p>
        </p:txBody>
      </p:sp>
      <p:pic>
        <p:nvPicPr>
          <p:cNvPr id="5" name="Content Placeholder 4"/>
          <p:cNvPicPr>
            <a:picLocks noGrp="1" noChangeAspect="1"/>
          </p:cNvPicPr>
          <p:nvPr>
            <p:ph idx="1"/>
          </p:nvPr>
        </p:nvPicPr>
        <p:blipFill rotWithShape="1">
          <a:blip r:embed="rId2"/>
          <a:srcRect l="-994" r="-1498"/>
          <a:stretch/>
        </p:blipFill>
        <p:spPr>
          <a:xfrm>
            <a:off x="3776133" y="1600200"/>
            <a:ext cx="4910667" cy="4525963"/>
          </a:xfrm>
        </p:spPr>
      </p:pic>
      <p:sp>
        <p:nvSpPr>
          <p:cNvPr id="4" name="Footer Placeholder 3"/>
          <p:cNvSpPr>
            <a:spLocks noGrp="1"/>
          </p:cNvSpPr>
          <p:nvPr>
            <p:ph type="ftr" sz="quarter" idx="11"/>
          </p:nvPr>
        </p:nvSpPr>
        <p:spPr/>
        <p:txBody>
          <a:bodyPr/>
          <a:lstStyle/>
          <a:p>
            <a:r>
              <a:rPr lang="en-US" smtClean="0"/>
              <a:t>EBI Hinxton</a:t>
            </a:r>
            <a:endParaRPr lang="en-US"/>
          </a:p>
        </p:txBody>
      </p:sp>
      <p:pic>
        <p:nvPicPr>
          <p:cNvPr id="6" name="Picture 5"/>
          <p:cNvPicPr>
            <a:picLocks noChangeAspect="1"/>
          </p:cNvPicPr>
          <p:nvPr/>
        </p:nvPicPr>
        <p:blipFill>
          <a:blip r:embed="rId3"/>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t>S scale invariant</a:t>
            </a:r>
          </a:p>
          <a:p>
            <a:r>
              <a:rPr lang="en-US" dirty="0"/>
              <a:t>P perturbation </a:t>
            </a:r>
            <a:r>
              <a:rPr lang="en-US" dirty="0" smtClean="0"/>
              <a:t>invariant</a:t>
            </a:r>
            <a:endParaRPr lang="en-US" dirty="0" smtClean="0"/>
          </a:p>
          <a:p>
            <a:r>
              <a:rPr lang="en-US" dirty="0" smtClean="0"/>
              <a:t>D </a:t>
            </a:r>
            <a:r>
              <a:rPr lang="en-US" dirty="0" err="1" smtClean="0"/>
              <a:t>subcompositionally</a:t>
            </a:r>
            <a:r>
              <a:rPr lang="en-US" dirty="0" smtClean="0"/>
              <a:t> dominant</a:t>
            </a:r>
            <a:endParaRPr lang="en-US" dirty="0" smtClean="0"/>
          </a:p>
        </p:txBody>
      </p:sp>
      <p:sp>
        <p:nvSpPr>
          <p:cNvPr id="7" name="TextBox 6"/>
          <p:cNvSpPr txBox="1"/>
          <p:nvPr/>
        </p:nvSpPr>
        <p:spPr>
          <a:xfrm>
            <a:off x="805785" y="3834191"/>
            <a:ext cx="2826415" cy="1754327"/>
          </a:xfrm>
          <a:prstGeom prst="rect">
            <a:avLst/>
          </a:prstGeom>
          <a:noFill/>
        </p:spPr>
        <p:txBody>
          <a:bodyPr wrap="none" rtlCol="0">
            <a:spAutoFit/>
          </a:bodyPr>
          <a:lstStyle/>
          <a:p>
            <a:r>
              <a:rPr lang="en-US" b="1" dirty="0" smtClean="0">
                <a:solidFill>
                  <a:srgbClr val="D9D9D9"/>
                </a:solidFill>
              </a:rPr>
              <a:t>Operations</a:t>
            </a:r>
          </a:p>
          <a:p>
            <a:endParaRPr lang="en-US" dirty="0">
              <a:solidFill>
                <a:srgbClr val="D9D9D9"/>
              </a:solidFill>
            </a:endParaRPr>
          </a:p>
          <a:p>
            <a:r>
              <a:rPr lang="en-US" dirty="0" smtClean="0">
                <a:solidFill>
                  <a:srgbClr val="D9D9D9"/>
                </a:solidFill>
              </a:rPr>
              <a:t>Why not 50% - 50%? </a:t>
            </a:r>
          </a:p>
          <a:p>
            <a:endParaRPr lang="en-US" dirty="0" smtClean="0">
              <a:solidFill>
                <a:srgbClr val="D9D9D9"/>
              </a:solidFill>
            </a:endParaRPr>
          </a:p>
          <a:p>
            <a:r>
              <a:rPr lang="en-US" dirty="0" smtClean="0">
                <a:solidFill>
                  <a:srgbClr val="D9D9D9"/>
                </a:solidFill>
              </a:rPr>
              <a:t>Perturbation: 50% x 50% = ?</a:t>
            </a:r>
          </a:p>
          <a:p>
            <a:r>
              <a:rPr lang="en-US" dirty="0" smtClean="0">
                <a:solidFill>
                  <a:srgbClr val="D9D9D9"/>
                </a:solidFill>
              </a:rPr>
              <a:t>Powering: 50%^3 = ?</a:t>
            </a:r>
            <a:endParaRPr lang="en-US" dirty="0">
              <a:solidFill>
                <a:srgbClr val="D9D9D9"/>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05442584"/>
              </p:ext>
            </p:extLst>
          </p:nvPr>
        </p:nvGraphicFramePr>
        <p:xfrm>
          <a:off x="5935135" y="1036188"/>
          <a:ext cx="1886856" cy="1094400"/>
        </p:xfrm>
        <a:graphic>
          <a:graphicData uri="http://schemas.openxmlformats.org/drawingml/2006/table">
            <a:tbl>
              <a:tblPr firstRow="1" bandRow="1">
                <a:effectLst/>
                <a:tableStyleId>{5C22544A-7EE6-4342-B048-85BDC9FD1C3A}</a:tableStyleId>
              </a:tblPr>
              <a:tblGrid>
                <a:gridCol w="471714"/>
                <a:gridCol w="471714"/>
                <a:gridCol w="471714"/>
                <a:gridCol w="471714"/>
              </a:tblGrid>
              <a:tr h="0">
                <a:tc>
                  <a:txBody>
                    <a:bodyPr/>
                    <a:lstStyle/>
                    <a:p>
                      <a:endParaRPr lang="en-US" sz="1200" dirty="0">
                        <a:solidFill>
                          <a:schemeClr val="bg1">
                            <a:lumMod val="75000"/>
                          </a:schemeClr>
                        </a:solidFill>
                      </a:endParaRPr>
                    </a:p>
                  </a:txBody>
                  <a:tcPr marL="36000" marR="36000" marT="18000" marB="1800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75000"/>
                            </a:schemeClr>
                          </a:solidFill>
                        </a:rPr>
                        <a:t>T</a:t>
                      </a:r>
                      <a:endParaRPr lang="en-US" sz="1200" dirty="0">
                        <a:solidFill>
                          <a:schemeClr val="bg1">
                            <a:lumMod val="75000"/>
                          </a:schemeClr>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75000"/>
                            </a:schemeClr>
                          </a:solidFill>
                        </a:rPr>
                        <a:t>A</a:t>
                      </a:r>
                      <a:endParaRPr lang="en-US" sz="1200" dirty="0">
                        <a:solidFill>
                          <a:schemeClr val="bg1">
                            <a:lumMod val="75000"/>
                          </a:schemeClr>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75000"/>
                            </a:schemeClr>
                          </a:solidFill>
                        </a:rPr>
                        <a:t>L</a:t>
                      </a:r>
                      <a:endParaRPr lang="en-US" sz="1200" dirty="0">
                        <a:solidFill>
                          <a:schemeClr val="bg1">
                            <a:lumMod val="75000"/>
                          </a:schemeClr>
                        </a:solidFill>
                      </a:endParaRPr>
                    </a:p>
                  </a:txBody>
                  <a:tcPr marL="36000" marR="36000" marT="18000" marB="1800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noFill/>
                  </a:tcPr>
                </a:tc>
              </a:tr>
              <a:tr h="149919">
                <a:tc>
                  <a:txBody>
                    <a:bodyPr/>
                    <a:lstStyle/>
                    <a:p>
                      <a:r>
                        <a:rPr lang="en-US" sz="1200" dirty="0" smtClean="0">
                          <a:solidFill>
                            <a:schemeClr val="bg1">
                              <a:lumMod val="75000"/>
                            </a:schemeClr>
                          </a:solidFill>
                        </a:rPr>
                        <a:t>X1</a:t>
                      </a:r>
                      <a:endParaRPr lang="en-US" sz="1200" dirty="0">
                        <a:solidFill>
                          <a:schemeClr val="bg1">
                            <a:lumMod val="7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75000"/>
                            </a:schemeClr>
                          </a:solidFill>
                        </a:rPr>
                        <a:t>0.1</a:t>
                      </a:r>
                      <a:endParaRPr lang="en-US" sz="1200" dirty="0">
                        <a:solidFill>
                          <a:schemeClr val="bg1">
                            <a:lumMod val="75000"/>
                          </a:schemeClr>
                        </a:solidFill>
                      </a:endParaRPr>
                    </a:p>
                  </a:txBody>
                  <a:tcPr marL="36000" marR="36000" marT="18000" marB="18000">
                    <a:noFill/>
                  </a:tcPr>
                </a:tc>
                <a:tc>
                  <a:txBody>
                    <a:bodyPr/>
                    <a:lstStyle/>
                    <a:p>
                      <a:r>
                        <a:rPr lang="en-US" sz="1200" dirty="0" smtClean="0">
                          <a:solidFill>
                            <a:schemeClr val="bg1">
                              <a:lumMod val="75000"/>
                            </a:schemeClr>
                          </a:solidFill>
                        </a:rPr>
                        <a:t>0.2</a:t>
                      </a:r>
                      <a:endParaRPr lang="en-US" sz="1200" dirty="0">
                        <a:solidFill>
                          <a:schemeClr val="bg1">
                            <a:lumMod val="75000"/>
                          </a:schemeClr>
                        </a:solidFill>
                      </a:endParaRPr>
                    </a:p>
                  </a:txBody>
                  <a:tcPr marL="36000" marR="36000" marT="18000" marB="18000">
                    <a:noFill/>
                  </a:tcPr>
                </a:tc>
                <a:tc>
                  <a:txBody>
                    <a:bodyPr/>
                    <a:lstStyle/>
                    <a:p>
                      <a:r>
                        <a:rPr lang="en-US" sz="1200" dirty="0" smtClean="0">
                          <a:solidFill>
                            <a:schemeClr val="bg1">
                              <a:lumMod val="75000"/>
                            </a:schemeClr>
                          </a:solidFill>
                        </a:rPr>
                        <a:t>0.7</a:t>
                      </a:r>
                      <a:endParaRPr lang="en-US" sz="1200" dirty="0">
                        <a:solidFill>
                          <a:schemeClr val="bg1">
                            <a:lumMod val="7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75000"/>
                            </a:schemeClr>
                          </a:solidFill>
                        </a:rPr>
                        <a:t>X2</a:t>
                      </a:r>
                      <a:endParaRPr lang="en-US" sz="1200" dirty="0">
                        <a:solidFill>
                          <a:schemeClr val="bg1">
                            <a:lumMod val="7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75000"/>
                            </a:schemeClr>
                          </a:solidFill>
                        </a:rPr>
                        <a:t>0.2</a:t>
                      </a:r>
                      <a:endParaRPr lang="en-US" sz="1200" dirty="0">
                        <a:solidFill>
                          <a:schemeClr val="bg1">
                            <a:lumMod val="75000"/>
                          </a:schemeClr>
                        </a:solidFill>
                      </a:endParaRPr>
                    </a:p>
                  </a:txBody>
                  <a:tcPr marL="36000" marR="36000" marT="18000" marB="18000">
                    <a:noFill/>
                  </a:tcPr>
                </a:tc>
                <a:tc>
                  <a:txBody>
                    <a:bodyPr/>
                    <a:lstStyle/>
                    <a:p>
                      <a:r>
                        <a:rPr lang="en-US" sz="1200" dirty="0" smtClean="0">
                          <a:solidFill>
                            <a:schemeClr val="bg1">
                              <a:lumMod val="75000"/>
                            </a:schemeClr>
                          </a:solidFill>
                        </a:rPr>
                        <a:t>0.1</a:t>
                      </a:r>
                      <a:endParaRPr lang="en-US" sz="1200" dirty="0">
                        <a:solidFill>
                          <a:schemeClr val="bg1">
                            <a:lumMod val="75000"/>
                          </a:schemeClr>
                        </a:solidFill>
                      </a:endParaRPr>
                    </a:p>
                  </a:txBody>
                  <a:tcPr marL="36000" marR="36000" marT="18000" marB="18000">
                    <a:noFill/>
                  </a:tcPr>
                </a:tc>
                <a:tc>
                  <a:txBody>
                    <a:bodyPr/>
                    <a:lstStyle/>
                    <a:p>
                      <a:r>
                        <a:rPr lang="en-US" sz="1200" dirty="0" smtClean="0">
                          <a:solidFill>
                            <a:schemeClr val="bg1">
                              <a:lumMod val="75000"/>
                            </a:schemeClr>
                          </a:solidFill>
                        </a:rPr>
                        <a:t>0.7</a:t>
                      </a:r>
                      <a:endParaRPr lang="en-US" sz="1200" dirty="0">
                        <a:solidFill>
                          <a:schemeClr val="bg1">
                            <a:lumMod val="7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75000"/>
                            </a:schemeClr>
                          </a:solidFill>
                        </a:rPr>
                        <a:t>X3</a:t>
                      </a: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75000"/>
                            </a:schemeClr>
                          </a:solidFill>
                        </a:rPr>
                        <a:t>0.3</a:t>
                      </a:r>
                      <a:endParaRPr lang="en-US" sz="1200" dirty="0">
                        <a:solidFill>
                          <a:schemeClr val="bg1">
                            <a:lumMod val="75000"/>
                          </a:schemeClr>
                        </a:solidFill>
                      </a:endParaRPr>
                    </a:p>
                  </a:txBody>
                  <a:tcPr marL="36000" marR="36000" marT="18000" marB="18000">
                    <a:noFill/>
                  </a:tcPr>
                </a:tc>
                <a:tc>
                  <a:txBody>
                    <a:bodyPr/>
                    <a:lstStyle/>
                    <a:p>
                      <a:r>
                        <a:rPr lang="en-US" sz="1200" dirty="0" smtClean="0">
                          <a:solidFill>
                            <a:schemeClr val="bg1">
                              <a:lumMod val="75000"/>
                            </a:schemeClr>
                          </a:solidFill>
                        </a:rPr>
                        <a:t>0.4</a:t>
                      </a:r>
                      <a:endParaRPr lang="en-US" sz="1200" dirty="0">
                        <a:solidFill>
                          <a:schemeClr val="bg1">
                            <a:lumMod val="75000"/>
                          </a:schemeClr>
                        </a:solidFill>
                      </a:endParaRPr>
                    </a:p>
                  </a:txBody>
                  <a:tcPr marL="36000" marR="36000" marT="18000" marB="18000">
                    <a:noFill/>
                  </a:tcPr>
                </a:tc>
                <a:tc>
                  <a:txBody>
                    <a:bodyPr/>
                    <a:lstStyle/>
                    <a:p>
                      <a:r>
                        <a:rPr lang="en-US" sz="1200" dirty="0" smtClean="0">
                          <a:solidFill>
                            <a:schemeClr val="bg1">
                              <a:lumMod val="75000"/>
                            </a:schemeClr>
                          </a:solidFill>
                        </a:rPr>
                        <a:t>0.3</a:t>
                      </a:r>
                      <a:endParaRPr lang="en-US" sz="1200" dirty="0">
                        <a:solidFill>
                          <a:schemeClr val="bg1">
                            <a:lumMod val="7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75000"/>
                            </a:schemeClr>
                          </a:solidFill>
                        </a:rPr>
                        <a:t>X4</a:t>
                      </a:r>
                    </a:p>
                  </a:txBody>
                  <a:tcPr marL="36000" marR="36000" marT="18000" marB="1800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75000"/>
                            </a:schemeClr>
                          </a:solidFill>
                        </a:rPr>
                        <a:t>0.4</a:t>
                      </a:r>
                      <a:endParaRPr lang="en-US" sz="1200" dirty="0">
                        <a:solidFill>
                          <a:schemeClr val="bg1">
                            <a:lumMod val="75000"/>
                          </a:schemeClr>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75000"/>
                            </a:schemeClr>
                          </a:solidFill>
                        </a:rPr>
                        <a:t>0.3</a:t>
                      </a:r>
                      <a:endParaRPr lang="en-US" sz="1200" dirty="0">
                        <a:solidFill>
                          <a:schemeClr val="bg1">
                            <a:lumMod val="75000"/>
                          </a:schemeClr>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75000"/>
                            </a:schemeClr>
                          </a:solidFill>
                        </a:rPr>
                        <a:t>0.3</a:t>
                      </a:r>
                      <a:endParaRPr lang="en-US" sz="1200" dirty="0">
                        <a:solidFill>
                          <a:schemeClr val="bg1">
                            <a:lumMod val="75000"/>
                          </a:schemeClr>
                        </a:solidFill>
                      </a:endParaRPr>
                    </a:p>
                  </a:txBody>
                  <a:tcPr marL="36000" marR="36000" marT="18000" marB="1800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r>
            </a:tbl>
          </a:graphicData>
        </a:graphic>
      </p:graphicFrame>
      <p:sp>
        <p:nvSpPr>
          <p:cNvPr id="9" name="TextBox 8"/>
          <p:cNvSpPr txBox="1"/>
          <p:nvPr/>
        </p:nvSpPr>
        <p:spPr>
          <a:xfrm>
            <a:off x="3870476" y="5775179"/>
            <a:ext cx="487134" cy="369332"/>
          </a:xfrm>
          <a:prstGeom prst="rect">
            <a:avLst/>
          </a:prstGeom>
          <a:noFill/>
        </p:spPr>
        <p:txBody>
          <a:bodyPr wrap="square" rtlCol="0">
            <a:spAutoFit/>
          </a:bodyPr>
          <a:lstStyle/>
          <a:p>
            <a:r>
              <a:rPr lang="en-US" dirty="0" smtClean="0"/>
              <a:t>🐞</a:t>
            </a:r>
            <a:endParaRPr lang="en-US" dirty="0"/>
          </a:p>
        </p:txBody>
      </p:sp>
      <p:sp>
        <p:nvSpPr>
          <p:cNvPr id="10" name="TextBox 9"/>
          <p:cNvSpPr txBox="1"/>
          <p:nvPr/>
        </p:nvSpPr>
        <p:spPr>
          <a:xfrm>
            <a:off x="7876333" y="5763084"/>
            <a:ext cx="360525" cy="369332"/>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5296506" y="2130588"/>
            <a:ext cx="438582" cy="369332"/>
          </a:xfrm>
          <a:prstGeom prst="rect">
            <a:avLst/>
          </a:prstGeom>
          <a:noFill/>
        </p:spPr>
        <p:txBody>
          <a:bodyPr wrap="square" rtlCol="0">
            <a:spAutoFit/>
          </a:bodyPr>
          <a:lstStyle/>
          <a:p>
            <a:r>
              <a:rPr lang="en-US" dirty="0" smtClean="0"/>
              <a:t>👽</a:t>
            </a:r>
            <a:endParaRPr lang="en-US" dirty="0"/>
          </a:p>
        </p:txBody>
      </p:sp>
      <p:sp>
        <p:nvSpPr>
          <p:cNvPr id="12" name="Date Placeholder 11"/>
          <p:cNvSpPr>
            <a:spLocks noGrp="1"/>
          </p:cNvSpPr>
          <p:nvPr>
            <p:ph type="dt" sz="half" idx="10"/>
          </p:nvPr>
        </p:nvSpPr>
        <p:spPr/>
        <p:txBody>
          <a:bodyPr/>
          <a:lstStyle/>
          <a:p>
            <a:r>
              <a:rPr lang="en-CA" smtClean="0"/>
              <a:t>April 2018</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7204041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Distances metrics are misleading</a:t>
            </a:r>
            <a:endParaRPr lang="en-US" dirty="0"/>
          </a:p>
        </p:txBody>
      </p:sp>
      <p:pic>
        <p:nvPicPr>
          <p:cNvPr id="5" name="Content Placeholder 4"/>
          <p:cNvPicPr>
            <a:picLocks noGrp="1" noChangeAspect="1"/>
          </p:cNvPicPr>
          <p:nvPr>
            <p:ph idx="1"/>
          </p:nvPr>
        </p:nvPicPr>
        <p:blipFill rotWithShape="1">
          <a:blip r:embed="rId2"/>
          <a:srcRect l="26" r="-279"/>
          <a:stretch/>
        </p:blipFill>
        <p:spPr>
          <a:xfrm>
            <a:off x="2588381" y="1548190"/>
            <a:ext cx="3979334" cy="4577974"/>
          </a:xfrm>
        </p:spPr>
      </p:pic>
      <p:sp>
        <p:nvSpPr>
          <p:cNvPr id="4" name="Footer Placeholder 3"/>
          <p:cNvSpPr>
            <a:spLocks noGrp="1"/>
          </p:cNvSpPr>
          <p:nvPr>
            <p:ph type="ftr" sz="quarter" idx="11"/>
          </p:nvPr>
        </p:nvSpPr>
        <p:spPr/>
        <p:txBody>
          <a:bodyPr/>
          <a:lstStyle/>
          <a:p>
            <a:r>
              <a:rPr lang="en-US" smtClean="0"/>
              <a:t>EBI Hinxton</a:t>
            </a:r>
            <a:endParaRPr lang="en-US"/>
          </a:p>
        </p:txBody>
      </p:sp>
      <p:sp>
        <p:nvSpPr>
          <p:cNvPr id="3" name="Date Placeholder 2"/>
          <p:cNvSpPr>
            <a:spLocks noGrp="1"/>
          </p:cNvSpPr>
          <p:nvPr>
            <p:ph type="dt" sz="half" idx="10"/>
          </p:nvPr>
        </p:nvSpPr>
        <p:spPr/>
        <p:txBody>
          <a:bodyPr/>
          <a:lstStyle/>
          <a:p>
            <a:r>
              <a:rPr lang="en-CA" smtClean="0"/>
              <a:t>April 2018</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86599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log-ratio distances are directly relatable </a:t>
            </a:r>
            <a:endParaRPr lang="en-US" dirty="0"/>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3" name="Date Placeholder 2"/>
          <p:cNvSpPr>
            <a:spLocks noGrp="1"/>
          </p:cNvSpPr>
          <p:nvPr>
            <p:ph type="dt" sz="half" idx="10"/>
          </p:nvPr>
        </p:nvSpPr>
        <p:spPr/>
        <p:txBody>
          <a:bodyPr/>
          <a:lstStyle/>
          <a:p>
            <a:r>
              <a:rPr lang="en-CA" smtClean="0"/>
              <a:t>April 2018</a:t>
            </a:r>
            <a:endParaRPr lang="en-US"/>
          </a:p>
        </p:txBody>
      </p:sp>
      <p:pic>
        <p:nvPicPr>
          <p:cNvPr id="7" name="Content Placeholder 6"/>
          <p:cNvPicPr>
            <a:picLocks noGrp="1" noChangeAspect="1"/>
          </p:cNvPicPr>
          <p:nvPr>
            <p:ph idx="1"/>
          </p:nvPr>
        </p:nvPicPr>
        <p:blipFill>
          <a:blip r:embed="rId2"/>
          <a:srcRect t="-8159" b="-8159"/>
          <a:stretch>
            <a:fillRect/>
          </a:stretch>
        </p:blipFill>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3963902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lnSpcReduction="10000"/>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share </a:t>
            </a:r>
            <a:r>
              <a:rPr lang="en-US" dirty="0"/>
              <a:t>a common </a:t>
            </a:r>
            <a:r>
              <a:rPr lang="en-US" dirty="0" smtClean="0"/>
              <a:t>denominator (or a constant sum)</a:t>
            </a:r>
            <a:r>
              <a:rPr lang="en-US" dirty="0" smtClean="0"/>
              <a:t>. </a:t>
            </a:r>
            <a:r>
              <a:rPr lang="en-US" sz="1200" dirty="0" smtClean="0">
                <a:solidFill>
                  <a:srgbClr val="7F7F7F"/>
                </a:solidFill>
              </a:rPr>
              <a:t>(Pearson 1897)</a:t>
            </a:r>
            <a:endParaRPr lang="en-US" sz="1200" dirty="0" smtClean="0">
              <a:solidFill>
                <a:srgbClr val="7F7F7F"/>
              </a:solidFill>
            </a:endParaRPr>
          </a:p>
          <a:p>
            <a:r>
              <a:rPr lang="en-US" dirty="0" smtClean="0"/>
              <a:t>Correlation in these data must maintain a constant ratio</a:t>
            </a:r>
          </a:p>
          <a:p>
            <a:pPr lvl="1"/>
            <a:r>
              <a:rPr lang="en-US" dirty="0" smtClean="0"/>
              <a:t>Pearson correlation with an intercept of 0 (proportion), or linear line with a slope of 1 (log-ratio</a:t>
            </a:r>
            <a:r>
              <a:rPr lang="en-US" dirty="0" smtClean="0"/>
              <a:t>) </a:t>
            </a:r>
            <a:r>
              <a:rPr lang="en-US" sz="1200" dirty="0" smtClean="0">
                <a:solidFill>
                  <a:srgbClr val="7F7F7F"/>
                </a:solidFill>
              </a:rPr>
              <a:t>(Lovell 2015)</a:t>
            </a:r>
            <a:endParaRPr lang="en-US" sz="1200" dirty="0" smtClean="0">
              <a:solidFill>
                <a:srgbClr val="7F7F7F"/>
              </a:solidFill>
            </a:endParaRPr>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t>Fame?</a:t>
            </a:r>
            <a:r>
              <a:rPr lang="en-US" dirty="0">
                <a:solidFill>
                  <a:prstClr val="black"/>
                </a:solidFill>
                <a:latin typeface="AppleColorEmoji"/>
              </a:rPr>
              <a:t> </a:t>
            </a:r>
            <a:r>
              <a:rPr lang="en-US" dirty="0" smtClean="0">
                <a:solidFill>
                  <a:prstClr val="black"/>
                </a:solidFill>
                <a:latin typeface="AppleColorEmoji"/>
              </a:rPr>
              <a:t>🏆</a:t>
            </a:r>
          </a:p>
          <a:p>
            <a:r>
              <a:rPr lang="en-US" dirty="0" smtClean="0"/>
              <a:t>Money?</a:t>
            </a:r>
            <a:r>
              <a:rPr lang="en-US" dirty="0">
                <a:solidFill>
                  <a:prstClr val="black"/>
                </a:solidFill>
                <a:latin typeface="AppleColorEmoji"/>
              </a:rPr>
              <a:t> </a:t>
            </a:r>
            <a:r>
              <a:rPr lang="en-US" dirty="0" smtClean="0">
                <a:solidFill>
                  <a:prstClr val="black"/>
                </a:solidFill>
                <a:latin typeface="AppleColorEmoji"/>
              </a:rPr>
              <a:t>💰</a:t>
            </a:r>
            <a:endParaRPr lang="en-US" dirty="0" smtClean="0"/>
          </a:p>
          <a:p>
            <a:r>
              <a:rPr lang="en-US" dirty="0" smtClean="0"/>
              <a:t>Ennui?      </a:t>
            </a:r>
            <a:r>
              <a:rPr lang="en-US" dirty="0" smtClean="0">
                <a:solidFill>
                  <a:prstClr val="black"/>
                </a:solidFill>
                <a:latin typeface="AppleColorEmoji"/>
              </a:rPr>
              <a:t> 👻		</a:t>
            </a:r>
            <a:endParaRPr lang="en-US" dirty="0" smtClean="0"/>
          </a:p>
          <a:p>
            <a:r>
              <a:rPr lang="en-US" dirty="0" smtClean="0"/>
              <a:t>Curiosity?</a:t>
            </a:r>
            <a:r>
              <a:rPr lang="en-US" dirty="0">
                <a:solidFill>
                  <a:prstClr val="black"/>
                </a:solidFill>
                <a:latin typeface="AppleColorEmoji"/>
              </a:rPr>
              <a:t> </a:t>
            </a:r>
            <a:r>
              <a:rPr lang="en-US" dirty="0" smtClean="0">
                <a:solidFill>
                  <a:prstClr val="black"/>
                </a:solidFill>
                <a:latin typeface="AppleColorEmoji"/>
              </a:rPr>
              <a:t> 🧠	</a:t>
            </a:r>
            <a:endParaRPr lang="en-US" dirty="0" smtClean="0"/>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39119360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Spurious and fake correlations</a:t>
            </a:r>
            <a:endParaRPr lang="en-US" dirty="0"/>
          </a:p>
        </p:txBody>
      </p:sp>
      <p:sp>
        <p:nvSpPr>
          <p:cNvPr id="4" name="Footer Placeholder 3"/>
          <p:cNvSpPr>
            <a:spLocks noGrp="1"/>
          </p:cNvSpPr>
          <p:nvPr>
            <p:ph type="ftr" sz="quarter" idx="11"/>
          </p:nvPr>
        </p:nvSpPr>
        <p:spPr/>
        <p:txBody>
          <a:bodyPr/>
          <a:lstStyle/>
          <a:p>
            <a:r>
              <a:rPr lang="en-US" smtClean="0"/>
              <a:t>EBI Hinxton</a:t>
            </a:r>
            <a:endParaRPr lang="en-US"/>
          </a:p>
        </p:txBody>
      </p:sp>
      <p:pic>
        <p:nvPicPr>
          <p:cNvPr id="7" name="Content Placeholder 6"/>
          <p:cNvPicPr>
            <a:picLocks noGrp="1" noChangeAspect="1"/>
          </p:cNvPicPr>
          <p:nvPr>
            <p:ph idx="1"/>
          </p:nvPr>
        </p:nvPicPr>
        <p:blipFill>
          <a:blip r:embed="rId2"/>
          <a:srcRect t="-3236" b="-3236"/>
          <a:stretch>
            <a:fillRect/>
          </a:stretch>
        </p:blipFill>
        <p:spPr>
          <a:xfrm>
            <a:off x="711200" y="3270998"/>
            <a:ext cx="4172050" cy="2294467"/>
          </a:xfrm>
        </p:spPr>
      </p:pic>
      <p:sp>
        <p:nvSpPr>
          <p:cNvPr id="8" name="TextBox 7"/>
          <p:cNvSpPr txBox="1"/>
          <p:nvPr/>
        </p:nvSpPr>
        <p:spPr>
          <a:xfrm>
            <a:off x="1072444" y="2284609"/>
            <a:ext cx="520470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False positive –</a:t>
            </a:r>
            <a:r>
              <a:rPr lang="en-US" dirty="0" err="1" smtClean="0"/>
              <a:t>ve</a:t>
            </a:r>
            <a:r>
              <a:rPr lang="en-US" dirty="0" smtClean="0"/>
              <a:t> correlations because </a:t>
            </a:r>
            <a:r>
              <a:rPr lang="is-IS" dirty="0" smtClean="0"/>
              <a:t>…</a:t>
            </a:r>
          </a:p>
          <a:p>
            <a:r>
              <a:rPr lang="is-IS" dirty="0"/>
              <a:t>	</a:t>
            </a:r>
            <a:r>
              <a:rPr lang="is-IS" dirty="0" smtClean="0"/>
              <a:t>what is the correlation between heads and tails?</a:t>
            </a:r>
            <a:endParaRPr lang="en-US" dirty="0"/>
          </a:p>
        </p:txBody>
      </p:sp>
      <p:sp>
        <p:nvSpPr>
          <p:cNvPr id="9" name="TextBox 8"/>
          <p:cNvSpPr txBox="1"/>
          <p:nvPr/>
        </p:nvSpPr>
        <p:spPr>
          <a:xfrm>
            <a:off x="5130800" y="3791092"/>
            <a:ext cx="30455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False positive +</a:t>
            </a:r>
            <a:r>
              <a:rPr lang="en-US" dirty="0" err="1" smtClean="0"/>
              <a:t>ve</a:t>
            </a:r>
            <a:r>
              <a:rPr lang="en-US" dirty="0" smtClean="0"/>
              <a:t> correlations because associations must maintain a constant ratio </a:t>
            </a:r>
            <a:r>
              <a:rPr lang="is-IS" dirty="0" smtClean="0"/>
              <a:t>…</a:t>
            </a:r>
            <a:endParaRPr lang="en-US" dirty="0"/>
          </a:p>
        </p:txBody>
      </p:sp>
      <p:sp>
        <p:nvSpPr>
          <p:cNvPr id="1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April 2018</a:t>
            </a:r>
            <a:endParaRPr lang="en-US"/>
          </a:p>
        </p:txBody>
      </p:sp>
      <p:sp>
        <p:nvSpPr>
          <p:cNvPr id="12" name="Rectangle 11"/>
          <p:cNvSpPr/>
          <p:nvPr/>
        </p:nvSpPr>
        <p:spPr>
          <a:xfrm>
            <a:off x="6558201" y="6006508"/>
            <a:ext cx="1900054" cy="646331"/>
          </a:xfrm>
          <a:prstGeom prst="rect">
            <a:avLst/>
          </a:prstGeom>
        </p:spPr>
        <p:txBody>
          <a:bodyPr wrap="none">
            <a:spAutoFit/>
          </a:bodyPr>
          <a:lstStyle/>
          <a:p>
            <a:pPr algn="r"/>
            <a:r>
              <a:rPr lang="en-US" sz="1200" dirty="0" smtClean="0">
                <a:solidFill>
                  <a:schemeClr val="bg1">
                    <a:lumMod val="75000"/>
                  </a:schemeClr>
                </a:solidFill>
              </a:rPr>
              <a:t>Lovell </a:t>
            </a:r>
            <a:r>
              <a:rPr lang="en-US" sz="1200" dirty="0" err="1" smtClean="0">
                <a:solidFill>
                  <a:schemeClr val="bg1">
                    <a:lumMod val="75000"/>
                  </a:schemeClr>
                </a:solidFill>
              </a:rPr>
              <a:t>PLoS</a:t>
            </a:r>
            <a:r>
              <a:rPr lang="en-US" sz="1200" dirty="0" smtClean="0">
                <a:solidFill>
                  <a:schemeClr val="bg1">
                    <a:lumMod val="75000"/>
                  </a:schemeClr>
                </a:solidFill>
              </a:rPr>
              <a:t> Comp Bio 2015</a:t>
            </a:r>
          </a:p>
          <a:p>
            <a:pPr algn="r"/>
            <a:r>
              <a:rPr lang="en-US" sz="1200" dirty="0" err="1" smtClean="0">
                <a:solidFill>
                  <a:schemeClr val="bg1">
                    <a:lumMod val="75000"/>
                  </a:schemeClr>
                </a:solidFill>
              </a:rPr>
              <a:t>Erb</a:t>
            </a:r>
            <a:r>
              <a:rPr lang="en-US" sz="1200" dirty="0" smtClean="0">
                <a:solidFill>
                  <a:schemeClr val="bg1">
                    <a:lumMod val="75000"/>
                  </a:schemeClr>
                </a:solidFill>
              </a:rPr>
              <a:t> Theory </a:t>
            </a:r>
            <a:r>
              <a:rPr lang="en-US" sz="1200" dirty="0" err="1" smtClean="0">
                <a:solidFill>
                  <a:schemeClr val="bg1">
                    <a:lumMod val="75000"/>
                  </a:schemeClr>
                </a:solidFill>
              </a:rPr>
              <a:t>BioSci</a:t>
            </a:r>
            <a:r>
              <a:rPr lang="en-US" sz="1200" dirty="0" smtClean="0">
                <a:solidFill>
                  <a:schemeClr val="bg1">
                    <a:lumMod val="75000"/>
                  </a:schemeClr>
                </a:solidFill>
              </a:rPr>
              <a:t>. 2016</a:t>
            </a:r>
          </a:p>
          <a:p>
            <a:pPr algn="r"/>
            <a:r>
              <a:rPr lang="en-US" sz="1200" dirty="0" smtClean="0">
                <a:solidFill>
                  <a:schemeClr val="bg1">
                    <a:lumMod val="75000"/>
                  </a:schemeClr>
                </a:solidFill>
              </a:rPr>
              <a:t>Quinn </a:t>
            </a:r>
            <a:r>
              <a:rPr lang="en-US" sz="1200" dirty="0" err="1" smtClean="0">
                <a:solidFill>
                  <a:schemeClr val="bg1">
                    <a:lumMod val="75000"/>
                  </a:schemeClr>
                </a:solidFill>
              </a:rPr>
              <a:t>Sci</a:t>
            </a:r>
            <a:r>
              <a:rPr lang="en-US" sz="1200" dirty="0" smtClean="0">
                <a:solidFill>
                  <a:schemeClr val="bg1">
                    <a:lumMod val="75000"/>
                  </a:schemeClr>
                </a:solidFill>
              </a:rPr>
              <a:t> Rep 2017 </a:t>
            </a:r>
            <a:endParaRPr lang="en-US" sz="1200" dirty="0"/>
          </a:p>
        </p:txBody>
      </p:sp>
    </p:spTree>
    <p:extLst>
      <p:ext uri="{BB962C8B-B14F-4D97-AF65-F5344CB8AC3E}">
        <p14:creationId xmlns:p14="http://schemas.microsoft.com/office/powerpoint/2010/main" val="55941333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Spurious and fake correlations</a:t>
            </a:r>
            <a:endParaRPr lang="en-US" dirty="0"/>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1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April 2018</a:t>
            </a:r>
            <a:endParaRPr lang="en-US"/>
          </a:p>
        </p:txBody>
      </p:sp>
      <p:pic>
        <p:nvPicPr>
          <p:cNvPr id="6" name="Content Placeholder 5"/>
          <p:cNvPicPr>
            <a:picLocks noGrp="1" noChangeAspect="1"/>
          </p:cNvPicPr>
          <p:nvPr>
            <p:ph idx="1"/>
          </p:nvPr>
        </p:nvPicPr>
        <p:blipFill>
          <a:blip r:embed="rId2"/>
          <a:srcRect l="-9494" r="-9494"/>
          <a:stretch>
            <a:fillRect/>
          </a:stretch>
        </p:blipFill>
        <p:spPr>
          <a:xfrm>
            <a:off x="-108543" y="994873"/>
            <a:ext cx="4033838" cy="3276600"/>
          </a:xfrm>
        </p:spPr>
      </p:pic>
      <p:pic>
        <p:nvPicPr>
          <p:cNvPr id="10" name="Picture 9"/>
          <p:cNvPicPr>
            <a:picLocks noChangeAspect="1"/>
          </p:cNvPicPr>
          <p:nvPr/>
        </p:nvPicPr>
        <p:blipFill>
          <a:blip r:embed="rId3"/>
          <a:stretch>
            <a:fillRect/>
          </a:stretch>
        </p:blipFill>
        <p:spPr>
          <a:xfrm>
            <a:off x="3925295" y="2177972"/>
            <a:ext cx="3740165" cy="3721464"/>
          </a:xfrm>
          <a:prstGeom prst="rect">
            <a:avLst/>
          </a:prstGeom>
        </p:spPr>
      </p:pic>
    </p:spTree>
    <p:extLst>
      <p:ext uri="{BB962C8B-B14F-4D97-AF65-F5344CB8AC3E}">
        <p14:creationId xmlns:p14="http://schemas.microsoft.com/office/powerpoint/2010/main" val="283855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a:bodyPr>
          <a:lstStyle/>
          <a:p>
            <a:r>
              <a:rPr lang="en-US" sz="2000" dirty="0" smtClean="0"/>
              <a:t>0 count can be real – or a non-detect</a:t>
            </a:r>
          </a:p>
          <a:p>
            <a:r>
              <a:rPr lang="en-US" sz="2000" dirty="0" smtClean="0"/>
              <a:t>0 count is often not 0 probability to detect the count</a:t>
            </a:r>
          </a:p>
          <a:p>
            <a:r>
              <a:rPr lang="en-US" sz="2000" dirty="0" smtClean="0"/>
              <a:t>Sequencing instruments deliver scaled probabilities</a:t>
            </a:r>
          </a:p>
          <a:p>
            <a:pPr marL="457200" lvl="1" indent="0">
              <a:buNone/>
            </a:pPr>
            <a:r>
              <a:rPr lang="en-US" sz="1800" i="1" dirty="0"/>
              <a:t>X</a:t>
            </a:r>
            <a:r>
              <a:rPr lang="en-US" sz="1800" dirty="0" smtClean="0"/>
              <a:t>=[</a:t>
            </a:r>
            <a:r>
              <a:rPr lang="en-US" sz="1800" i="1" dirty="0" smtClean="0"/>
              <a:t>x</a:t>
            </a:r>
            <a:r>
              <a:rPr lang="en-US" sz="1800" i="1" baseline="-25000" dirty="0" smtClean="0"/>
              <a:t>1</a:t>
            </a:r>
            <a:r>
              <a:rPr lang="en-US" sz="1800" i="1" dirty="0" smtClean="0"/>
              <a:t>,x</a:t>
            </a:r>
            <a:r>
              <a:rPr lang="en-US" sz="1800" i="1" baseline="-25000" dirty="0" smtClean="0"/>
              <a:t>2</a:t>
            </a:r>
            <a:r>
              <a:rPr lang="en-US" sz="1800" i="1" dirty="0" smtClean="0"/>
              <a:t>,x</a:t>
            </a:r>
            <a:r>
              <a:rPr lang="en-US" sz="1800" i="1" baseline="-25000" dirty="0" smtClean="0"/>
              <a:t>i</a:t>
            </a:r>
            <a:r>
              <a:rPr lang="en-US" sz="1800" i="1" dirty="0" smtClean="0"/>
              <a:t> </a:t>
            </a:r>
            <a:r>
              <a:rPr lang="is-IS" sz="1800" i="1" dirty="0"/>
              <a:t>… </a:t>
            </a:r>
            <a:r>
              <a:rPr lang="is-IS" sz="1800" i="1" dirty="0" smtClean="0"/>
              <a:t>x</a:t>
            </a:r>
            <a:r>
              <a:rPr lang="is-IS" sz="1800" i="1" baseline="-25000" dirty="0" smtClean="0"/>
              <a:t>D</a:t>
            </a:r>
            <a:r>
              <a:rPr lang="is-IS" sz="1800" dirty="0" smtClean="0"/>
              <a:t>] = </a:t>
            </a:r>
            <a:r>
              <a:rPr lang="en-US" sz="1800" dirty="0" smtClean="0"/>
              <a:t>[</a:t>
            </a:r>
            <a:r>
              <a:rPr lang="en-US" sz="1800" i="1" dirty="0" smtClean="0"/>
              <a:t>p</a:t>
            </a:r>
            <a:r>
              <a:rPr lang="en-US" sz="1800" i="1" baseline="-25000" dirty="0" smtClean="0"/>
              <a:t>1</a:t>
            </a:r>
            <a:r>
              <a:rPr lang="en-US" sz="1800" i="1" dirty="0" smtClean="0"/>
              <a:t>,p</a:t>
            </a:r>
            <a:r>
              <a:rPr lang="en-US" sz="1800" i="1" baseline="-25000" dirty="0" smtClean="0"/>
              <a:t>2</a:t>
            </a:r>
            <a:r>
              <a:rPr lang="en-US" sz="1800" i="1" dirty="0" smtClean="0"/>
              <a:t>,p</a:t>
            </a:r>
            <a:r>
              <a:rPr lang="en-US" sz="1800" i="1" baseline="-25000" dirty="0" smtClean="0"/>
              <a:t>i</a:t>
            </a:r>
            <a:r>
              <a:rPr lang="en-US" sz="1800" i="1" dirty="0" smtClean="0"/>
              <a:t> </a:t>
            </a:r>
            <a:r>
              <a:rPr lang="is-IS" sz="1800" i="1" dirty="0"/>
              <a:t>… </a:t>
            </a:r>
            <a:r>
              <a:rPr lang="is-IS" sz="1800" i="1" dirty="0" smtClean="0"/>
              <a:t>p</a:t>
            </a:r>
            <a:r>
              <a:rPr lang="is-IS" sz="1800" i="1" baseline="-25000" dirty="0" smtClean="0"/>
              <a:t>D</a:t>
            </a:r>
            <a:r>
              <a:rPr lang="is-IS" sz="1800" dirty="0" smtClean="0"/>
              <a:t>]</a:t>
            </a:r>
            <a:r>
              <a:rPr lang="en-US" sz="1800" i="1" dirty="0" smtClean="0"/>
              <a:t>α</a:t>
            </a:r>
            <a:r>
              <a:rPr lang="en-US" sz="1800" dirty="0" smtClean="0"/>
              <a:t> ; </a:t>
            </a:r>
            <a:r>
              <a:rPr lang="en-US" sz="1800" i="1" dirty="0"/>
              <a:t>α</a:t>
            </a:r>
            <a:r>
              <a:rPr lang="en-US" sz="1800" dirty="0"/>
              <a:t>=</a:t>
            </a:r>
            <a:r>
              <a:rPr lang="en-US" sz="1800" b="1" dirty="0" smtClean="0"/>
              <a:t>Σ</a:t>
            </a:r>
            <a:r>
              <a:rPr lang="en-US" sz="1800" i="1" dirty="0" smtClean="0"/>
              <a:t>X; </a:t>
            </a:r>
            <a:r>
              <a:rPr lang="en-US" sz="1800" b="1" dirty="0" smtClean="0"/>
              <a:t>Σ</a:t>
            </a:r>
            <a:r>
              <a:rPr lang="en-US" sz="1800" i="1" dirty="0" smtClean="0"/>
              <a:t>P</a:t>
            </a:r>
            <a:r>
              <a:rPr lang="en-US" sz="1800" dirty="0" smtClean="0"/>
              <a:t>=1</a:t>
            </a:r>
            <a:endParaRPr lang="is-IS" sz="1800" dirty="0"/>
          </a:p>
          <a:p>
            <a:pPr marL="457200" lvl="1" indent="0">
              <a:buNone/>
            </a:pPr>
            <a:r>
              <a:rPr lang="en-US" sz="1800" i="1" dirty="0" smtClean="0"/>
              <a:t>x</a:t>
            </a:r>
            <a:r>
              <a:rPr lang="en-US" sz="1800" i="1" baseline="-25000" dirty="0" smtClean="0"/>
              <a:t>i</a:t>
            </a:r>
            <a:r>
              <a:rPr lang="en-US" sz="1800" dirty="0" smtClean="0"/>
              <a:t> = ( </a:t>
            </a:r>
            <a:r>
              <a:rPr lang="en-US" sz="1800" i="1" dirty="0" smtClean="0"/>
              <a:t>P</a:t>
            </a:r>
            <a:r>
              <a:rPr lang="en-US" sz="1800" i="1" baseline="-25000" dirty="0" smtClean="0"/>
              <a:t>i</a:t>
            </a:r>
            <a:r>
              <a:rPr lang="en-US" sz="1800" dirty="0" smtClean="0"/>
              <a:t> |</a:t>
            </a:r>
            <a:r>
              <a:rPr lang="en-US" sz="1800" i="1" dirty="0" smtClean="0"/>
              <a:t> 𝑓</a:t>
            </a:r>
            <a:r>
              <a:rPr lang="en-US" sz="1800" i="1" baseline="-25000" dirty="0" err="1" smtClean="0"/>
              <a:t>i</a:t>
            </a:r>
            <a:r>
              <a:rPr lang="en-US" sz="1800" i="1" baseline="-25000" dirty="0" smtClean="0"/>
              <a:t> </a:t>
            </a:r>
            <a:r>
              <a:rPr lang="en-US" sz="1800" dirty="0" smtClean="0"/>
              <a:t>)</a:t>
            </a:r>
            <a:r>
              <a:rPr lang="en-US" sz="1800" i="1" dirty="0" smtClean="0"/>
              <a:t>α</a:t>
            </a:r>
          </a:p>
          <a:p>
            <a:pPr marL="457200" lvl="1" indent="0">
              <a:buNone/>
            </a:pPr>
            <a:endParaRPr lang="en-US" sz="2600" i="1" dirty="0" smtClean="0"/>
          </a:p>
          <a:p>
            <a:endParaRPr lang="en-US" dirty="0" smtClean="0"/>
          </a:p>
          <a:p>
            <a:pPr marL="0" indent="0">
              <a:buNone/>
            </a:pPr>
            <a:endParaRPr lang="en-US" dirty="0"/>
          </a:p>
          <a:p>
            <a:endParaRPr lang="en-US" dirty="0" smtClean="0"/>
          </a:p>
          <a:p>
            <a:endParaRPr lang="en-US" dirty="0"/>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5" name="TextBox 4"/>
          <p:cNvSpPr txBox="1"/>
          <p:nvPr/>
        </p:nvSpPr>
        <p:spPr>
          <a:xfrm>
            <a:off x="6191833" y="5968925"/>
            <a:ext cx="2146742" cy="523220"/>
          </a:xfrm>
          <a:prstGeom prst="rect">
            <a:avLst/>
          </a:prstGeom>
          <a:noFill/>
        </p:spPr>
        <p:txBody>
          <a:bodyPr wrap="none" rtlCol="0">
            <a:spAutoFit/>
          </a:bodyPr>
          <a:lstStyle/>
          <a:p>
            <a:r>
              <a:rPr lang="en-US" sz="1400" dirty="0" err="1" smtClean="0">
                <a:solidFill>
                  <a:schemeClr val="bg1">
                    <a:lumMod val="50000"/>
                  </a:schemeClr>
                </a:solidFill>
              </a:rPr>
              <a:t>Fernandes</a:t>
            </a:r>
            <a:r>
              <a:rPr lang="en-US" sz="1400" dirty="0" smtClean="0">
                <a:solidFill>
                  <a:schemeClr val="bg1">
                    <a:lumMod val="50000"/>
                  </a:schemeClr>
                </a:solidFill>
              </a:rPr>
              <a:t>, </a:t>
            </a:r>
            <a:r>
              <a:rPr lang="en-US" sz="1400" dirty="0" err="1" smtClean="0">
                <a:solidFill>
                  <a:schemeClr val="bg1">
                    <a:lumMod val="50000"/>
                  </a:schemeClr>
                </a:solidFill>
              </a:rPr>
              <a:t>PLoS</a:t>
            </a:r>
            <a:r>
              <a:rPr lang="en-US" sz="1400" dirty="0" smtClean="0">
                <a:solidFill>
                  <a:schemeClr val="bg1">
                    <a:lumMod val="50000"/>
                  </a:schemeClr>
                </a:solidFill>
              </a:rPr>
              <a:t> ONE 2013</a:t>
            </a:r>
          </a:p>
          <a:p>
            <a:r>
              <a:rPr lang="en-US" sz="1400" dirty="0" smtClean="0">
                <a:solidFill>
                  <a:schemeClr val="bg1">
                    <a:lumMod val="50000"/>
                  </a:schemeClr>
                </a:solidFill>
              </a:rPr>
              <a:t>Gloor, </a:t>
            </a:r>
            <a:r>
              <a:rPr lang="en-US" sz="1400" dirty="0" err="1" smtClean="0">
                <a:solidFill>
                  <a:schemeClr val="bg1">
                    <a:lumMod val="50000"/>
                  </a:schemeClr>
                </a:solidFill>
              </a:rPr>
              <a:t>Aus</a:t>
            </a:r>
            <a:r>
              <a:rPr lang="en-US" sz="1400" dirty="0" smtClean="0">
                <a:solidFill>
                  <a:schemeClr val="bg1">
                    <a:lumMod val="50000"/>
                  </a:schemeClr>
                </a:solidFill>
              </a:rPr>
              <a:t> J. Stat. 2016</a:t>
            </a: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6684038" y="1383905"/>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7F7F7F"/>
                </a:solidFill>
              </a:rPr>
              <a:t>Multivariate Poisson</a:t>
            </a:r>
          </a:p>
        </p:txBody>
      </p:sp>
      <p:pic>
        <p:nvPicPr>
          <p:cNvPr id="9" name="Picture 8" descr="replicate_Eval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92627"/>
            <a:ext cx="3961190" cy="3961190"/>
          </a:xfrm>
          <a:prstGeom prst="rect">
            <a:avLst/>
          </a:prstGeom>
        </p:spPr>
      </p:pic>
      <p:pic>
        <p:nvPicPr>
          <p:cNvPr id="10" name="Picture 9" descr="replicate_lowEvalu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95" y="4031493"/>
            <a:ext cx="2518229" cy="2518229"/>
          </a:xfrm>
          <a:prstGeom prst="rect">
            <a:avLst/>
          </a:prstGeom>
        </p:spPr>
      </p:pic>
      <p:sp>
        <p:nvSpPr>
          <p:cNvPr id="11" name="Rectangle 10"/>
          <p:cNvSpPr/>
          <p:nvPr/>
        </p:nvSpPr>
        <p:spPr>
          <a:xfrm>
            <a:off x="5043714" y="4753429"/>
            <a:ext cx="374953" cy="254000"/>
          </a:xfrm>
          <a:prstGeom prst="rect">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95524" y="4523619"/>
            <a:ext cx="1548190" cy="2298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95524" y="5007429"/>
            <a:ext cx="1548190" cy="936172"/>
          </a:xfrm>
          <a:prstGeom prst="line">
            <a:avLst/>
          </a:prstGeom>
        </p:spPr>
        <p:style>
          <a:lnRef idx="2">
            <a:schemeClr val="accent1"/>
          </a:lnRef>
          <a:fillRef idx="0">
            <a:schemeClr val="accent1"/>
          </a:fillRef>
          <a:effectRef idx="1">
            <a:schemeClr val="accent1"/>
          </a:effectRef>
          <a:fontRef idx="minor">
            <a:schemeClr val="tx1"/>
          </a:fontRef>
        </p:style>
      </p:cxnSp>
      <p:sp>
        <p:nvSpPr>
          <p:cNvPr id="19" name="Date Placeholder 18"/>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30679047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a:t>
            </a:r>
            <a:endParaRPr lang="en-US" dirty="0"/>
          </a:p>
        </p:txBody>
      </p:sp>
      <p:sp>
        <p:nvSpPr>
          <p:cNvPr id="3" name="Content Placeholder 2"/>
          <p:cNvSpPr>
            <a:spLocks noGrp="1"/>
          </p:cNvSpPr>
          <p:nvPr>
            <p:ph idx="1"/>
          </p:nvPr>
        </p:nvSpPr>
        <p:spPr>
          <a:xfrm>
            <a:off x="457199" y="1075704"/>
            <a:ext cx="3860801" cy="2948742"/>
          </a:xfrm>
        </p:spPr>
        <p:txBody>
          <a:bodyPr>
            <a:normAutofit fontScale="92500" lnSpcReduction="10000"/>
          </a:bodyPr>
          <a:lstStyle/>
          <a:p>
            <a:r>
              <a:rPr lang="en-US" sz="2000" i="1" dirty="0" smtClean="0"/>
              <a:t>p</a:t>
            </a:r>
            <a:r>
              <a:rPr lang="en-US" sz="2000" i="1" baseline="-25000" dirty="0" smtClean="0"/>
              <a:t>i </a:t>
            </a:r>
            <a:r>
              <a:rPr lang="en-US" sz="2000" dirty="0"/>
              <a:t>= 0 is </a:t>
            </a:r>
            <a:r>
              <a:rPr lang="en-US" sz="2000" dirty="0" smtClean="0"/>
              <a:t>strong, invalid, assumption</a:t>
            </a:r>
            <a:endParaRPr lang="en-US" sz="2000" dirty="0"/>
          </a:p>
          <a:p>
            <a:r>
              <a:rPr lang="en-US" sz="2000" dirty="0" smtClean="0"/>
              <a:t>[</a:t>
            </a:r>
            <a:r>
              <a:rPr lang="en-US" sz="2000" i="1" dirty="0"/>
              <a:t>P</a:t>
            </a:r>
            <a:r>
              <a:rPr lang="en-US" sz="2000" i="1" baseline="-25000" dirty="0"/>
              <a:t>i </a:t>
            </a:r>
            <a:r>
              <a:rPr lang="en-US" sz="2000" dirty="0"/>
              <a:t>&gt;</a:t>
            </a:r>
            <a:r>
              <a:rPr lang="en-US" sz="2000" i="1" dirty="0"/>
              <a:t> </a:t>
            </a:r>
            <a:r>
              <a:rPr lang="en-US" sz="2000" dirty="0"/>
              <a:t>0,</a:t>
            </a:r>
            <a:r>
              <a:rPr lang="en-US" sz="2000" i="1" dirty="0"/>
              <a:t> P</a:t>
            </a:r>
            <a:r>
              <a:rPr lang="en-US" sz="2000" i="1" baseline="-25000" dirty="0"/>
              <a:t>i </a:t>
            </a:r>
            <a:r>
              <a:rPr lang="en-US" sz="2000" dirty="0"/>
              <a:t>→0</a:t>
            </a:r>
            <a:r>
              <a:rPr lang="en-US" sz="2000" dirty="0" smtClean="0"/>
              <a:t>]</a:t>
            </a:r>
          </a:p>
          <a:p>
            <a:r>
              <a:rPr lang="en-US" sz="2000" dirty="0" smtClean="0"/>
              <a:t>Generate </a:t>
            </a:r>
            <a:r>
              <a:rPr lang="en-US" sz="2000" dirty="0"/>
              <a:t>a Bayesian posterior distribution of probabilities for each count in each sample; *</a:t>
            </a:r>
            <a:r>
              <a:rPr lang="en-US" sz="2000" dirty="0" err="1"/>
              <a:t>lr</a:t>
            </a:r>
            <a:r>
              <a:rPr lang="en-US" sz="2000" dirty="0"/>
              <a:t> transform the distribution; perform analyses on each element in the distribution; report expected </a:t>
            </a:r>
            <a:r>
              <a:rPr lang="en-US" sz="2000" dirty="0" smtClean="0"/>
              <a:t>values</a:t>
            </a:r>
          </a:p>
          <a:p>
            <a:pPr marL="457200" lvl="1" indent="0">
              <a:buNone/>
            </a:pPr>
            <a:endParaRPr lang="en-US" sz="2600" dirty="0" smtClean="0"/>
          </a:p>
          <a:p>
            <a:endParaRPr lang="en-US" dirty="0" smtClean="0"/>
          </a:p>
          <a:p>
            <a:pPr marL="0" indent="0">
              <a:buNone/>
            </a:pPr>
            <a:endParaRPr lang="en-US" dirty="0"/>
          </a:p>
          <a:p>
            <a:endParaRPr lang="en-US" dirty="0" smtClean="0"/>
          </a:p>
          <a:p>
            <a:endParaRPr lang="en-US" dirty="0"/>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5" name="TextBox 4"/>
          <p:cNvSpPr txBox="1"/>
          <p:nvPr/>
        </p:nvSpPr>
        <p:spPr>
          <a:xfrm>
            <a:off x="6187204" y="6094740"/>
            <a:ext cx="1585603" cy="400110"/>
          </a:xfrm>
          <a:prstGeom prst="rect">
            <a:avLst/>
          </a:prstGeom>
          <a:noFill/>
        </p:spPr>
        <p:txBody>
          <a:bodyPr wrap="none" rtlCol="0">
            <a:spAutoFit/>
          </a:bodyPr>
          <a:lstStyle/>
          <a:p>
            <a:r>
              <a:rPr lang="en-US" sz="1000" dirty="0" err="1" smtClean="0">
                <a:solidFill>
                  <a:schemeClr val="bg1">
                    <a:lumMod val="50000"/>
                  </a:schemeClr>
                </a:solidFill>
              </a:rPr>
              <a:t>Fernandes</a:t>
            </a:r>
            <a:r>
              <a:rPr lang="en-US" sz="1000" dirty="0" smtClean="0">
                <a:solidFill>
                  <a:schemeClr val="bg1">
                    <a:lumMod val="50000"/>
                  </a:schemeClr>
                </a:solidFill>
              </a:rPr>
              <a:t>, </a:t>
            </a:r>
            <a:r>
              <a:rPr lang="en-US" sz="1000" dirty="0" err="1" smtClean="0">
                <a:solidFill>
                  <a:schemeClr val="bg1">
                    <a:lumMod val="50000"/>
                  </a:schemeClr>
                </a:solidFill>
              </a:rPr>
              <a:t>PLoS</a:t>
            </a:r>
            <a:r>
              <a:rPr lang="en-US" sz="1000" dirty="0" smtClean="0">
                <a:solidFill>
                  <a:schemeClr val="bg1">
                    <a:lumMod val="50000"/>
                  </a:schemeClr>
                </a:solidFill>
              </a:rPr>
              <a:t> ONE 2013</a:t>
            </a:r>
          </a:p>
          <a:p>
            <a:r>
              <a:rPr lang="en-US" sz="1000" dirty="0" smtClean="0">
                <a:solidFill>
                  <a:schemeClr val="bg1">
                    <a:lumMod val="50000"/>
                  </a:schemeClr>
                </a:solidFill>
              </a:rPr>
              <a:t>Gloor, </a:t>
            </a:r>
            <a:r>
              <a:rPr lang="en-US" sz="1000" dirty="0" err="1" smtClean="0">
                <a:solidFill>
                  <a:schemeClr val="bg1">
                    <a:lumMod val="50000"/>
                  </a:schemeClr>
                </a:solidFill>
              </a:rPr>
              <a:t>Aus</a:t>
            </a:r>
            <a:r>
              <a:rPr lang="en-US" sz="1000" dirty="0" smtClean="0">
                <a:solidFill>
                  <a:schemeClr val="bg1">
                    <a:lumMod val="50000"/>
                  </a:schemeClr>
                </a:solidFill>
              </a:rPr>
              <a:t> J. Stat. 2016</a:t>
            </a: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6684038" y="1383905"/>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000000"/>
                </a:solidFill>
              </a:rPr>
              <a:t>Multivariate Poisson</a:t>
            </a:r>
          </a:p>
        </p:txBody>
      </p:sp>
      <p:pic>
        <p:nvPicPr>
          <p:cNvPr id="9" name="Picture 8" descr="replicate_Eval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92627"/>
            <a:ext cx="3961190" cy="3961190"/>
          </a:xfrm>
          <a:prstGeom prst="rect">
            <a:avLst/>
          </a:prstGeom>
        </p:spPr>
      </p:pic>
      <p:pic>
        <p:nvPicPr>
          <p:cNvPr id="10" name="Picture 9" descr="replicate_lowEvalu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95" y="4031493"/>
            <a:ext cx="2518229" cy="2518229"/>
          </a:xfrm>
          <a:prstGeom prst="rect">
            <a:avLst/>
          </a:prstGeom>
        </p:spPr>
      </p:pic>
      <p:sp>
        <p:nvSpPr>
          <p:cNvPr id="11" name="Rectangle 10"/>
          <p:cNvSpPr/>
          <p:nvPr/>
        </p:nvSpPr>
        <p:spPr>
          <a:xfrm>
            <a:off x="5043714" y="4753429"/>
            <a:ext cx="374953" cy="254000"/>
          </a:xfrm>
          <a:prstGeom prst="rect">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95524" y="4523619"/>
            <a:ext cx="1548190" cy="2298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95524" y="5007429"/>
            <a:ext cx="1548190" cy="936172"/>
          </a:xfrm>
          <a:prstGeom prst="line">
            <a:avLst/>
          </a:prstGeom>
        </p:spPr>
        <p:style>
          <a:lnRef idx="2">
            <a:schemeClr val="accent1"/>
          </a:lnRef>
          <a:fillRef idx="0">
            <a:schemeClr val="accent1"/>
          </a:fillRef>
          <a:effectRef idx="1">
            <a:schemeClr val="accent1"/>
          </a:effectRef>
          <a:fontRef idx="minor">
            <a:schemeClr val="tx1"/>
          </a:fontRef>
        </p:style>
      </p:cxnSp>
      <p:sp>
        <p:nvSpPr>
          <p:cNvPr id="8" name="Date Placeholder 7"/>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238641183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 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068815" y="1112837"/>
            <a:ext cx="3544888" cy="4462761"/>
          </a:xfrm>
          <a:prstGeom prst="rect">
            <a:avLst/>
          </a:prstGeom>
          <a:noFill/>
        </p:spPr>
        <p:txBody>
          <a:bodyPr wrap="square" rtlCol="0">
            <a:spAutoFit/>
          </a:bodyPr>
          <a:lstStyle/>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a:p>
            <a:pPr marL="285750" indent="-285750">
              <a:buFont typeface="Arial"/>
              <a:buChar char="•"/>
            </a:pPr>
            <a:r>
              <a:rPr lang="en-US" dirty="0"/>
              <a:t>Dramatically reduces false positives with little or no loss of sensitivity for essentially any </a:t>
            </a:r>
            <a:r>
              <a:rPr lang="en-US" dirty="0" err="1" smtClean="0"/>
              <a:t>seq</a:t>
            </a:r>
            <a:r>
              <a:rPr lang="en-US" dirty="0" smtClean="0"/>
              <a:t>*</a:t>
            </a:r>
            <a:r>
              <a:rPr lang="en-US" dirty="0" err="1" smtClean="0"/>
              <a:t>omics</a:t>
            </a:r>
            <a:r>
              <a:rPr lang="en-US" dirty="0" smtClean="0"/>
              <a:t> dataset</a:t>
            </a:r>
            <a:endParaRPr lang="en-US"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EBI Hinxton</a:t>
            </a:r>
            <a:endParaRPr lang="en-US"/>
          </a:p>
        </p:txBody>
      </p:sp>
      <p:sp>
        <p:nvSpPr>
          <p:cNvPr id="9" name="TextBox 8"/>
          <p:cNvSpPr txBox="1"/>
          <p:nvPr/>
        </p:nvSpPr>
        <p:spPr>
          <a:xfrm>
            <a:off x="6207125" y="6037263"/>
            <a:ext cx="2406578" cy="646331"/>
          </a:xfrm>
          <a:prstGeom prst="rect">
            <a:avLst/>
          </a:prstGeom>
          <a:noFill/>
        </p:spPr>
        <p:txBody>
          <a:bodyPr wrap="none">
            <a:spAutoFit/>
          </a:bodyPr>
          <a:lstStyle/>
          <a:p>
            <a:pPr>
              <a:defRPr/>
            </a:pPr>
            <a:r>
              <a:rPr lang="en-US" sz="1200" dirty="0" err="1">
                <a:solidFill>
                  <a:srgbClr val="7F7F7F"/>
                </a:solidFill>
              </a:rPr>
              <a:t>Fernandes</a:t>
            </a:r>
            <a:r>
              <a:rPr lang="en-US" sz="1200" dirty="0">
                <a:solidFill>
                  <a:srgbClr val="7F7F7F"/>
                </a:solidFill>
              </a:rPr>
              <a:t>, et al. 2013. </a:t>
            </a:r>
            <a:r>
              <a:rPr lang="en-US" sz="1200" dirty="0" err="1">
                <a:solidFill>
                  <a:srgbClr val="7F7F7F"/>
                </a:solidFill>
              </a:rPr>
              <a:t>PLoS</a:t>
            </a:r>
            <a:r>
              <a:rPr lang="en-US" sz="1200" dirty="0">
                <a:solidFill>
                  <a:srgbClr val="7F7F7F"/>
                </a:solidFill>
              </a:rPr>
              <a:t> ONE</a:t>
            </a:r>
          </a:p>
          <a:p>
            <a:pPr>
              <a:defRPr/>
            </a:pPr>
            <a:r>
              <a:rPr lang="en-US" sz="1200" dirty="0" err="1">
                <a:solidFill>
                  <a:srgbClr val="7F7F7F"/>
                </a:solidFill>
              </a:rPr>
              <a:t>Fernandes</a:t>
            </a:r>
            <a:r>
              <a:rPr lang="en-US" sz="1200" dirty="0">
                <a:solidFill>
                  <a:srgbClr val="7F7F7F"/>
                </a:solidFill>
              </a:rPr>
              <a:t>, et al. 2014. </a:t>
            </a:r>
            <a:r>
              <a:rPr lang="en-US" sz="1200" dirty="0" err="1" smtClean="0">
                <a:solidFill>
                  <a:srgbClr val="7F7F7F"/>
                </a:solidFill>
              </a:rPr>
              <a:t>Microbiome</a:t>
            </a:r>
            <a:endParaRPr lang="en-US" sz="1200" dirty="0" smtClean="0">
              <a:solidFill>
                <a:srgbClr val="7F7F7F"/>
              </a:solidFill>
            </a:endParaRPr>
          </a:p>
          <a:p>
            <a:pPr>
              <a:defRPr/>
            </a:pPr>
            <a:r>
              <a:rPr lang="en-US" sz="1200" dirty="0" err="1">
                <a:solidFill>
                  <a:srgbClr val="7F7F7F"/>
                </a:solidFill>
              </a:rPr>
              <a:t>Thorsen</a:t>
            </a:r>
            <a:r>
              <a:rPr lang="en-US" sz="1200" dirty="0">
                <a:solidFill>
                  <a:srgbClr val="7F7F7F"/>
                </a:solidFill>
              </a:rPr>
              <a:t>, </a:t>
            </a:r>
            <a:r>
              <a:rPr lang="en-US" sz="1200" dirty="0" err="1">
                <a:solidFill>
                  <a:srgbClr val="7F7F7F"/>
                </a:solidFill>
              </a:rPr>
              <a:t>Microbiome</a:t>
            </a:r>
            <a:r>
              <a:rPr lang="en-US" sz="1200" dirty="0">
                <a:solidFill>
                  <a:srgbClr val="7F7F7F"/>
                </a:solidFill>
              </a:rPr>
              <a:t> </a:t>
            </a:r>
            <a:r>
              <a:rPr lang="en-US" sz="1200" dirty="0" smtClean="0">
                <a:solidFill>
                  <a:srgbClr val="7F7F7F"/>
                </a:solidFill>
              </a:rPr>
              <a:t>2016</a:t>
            </a:r>
            <a:endParaRPr lang="en-US" sz="1200" dirty="0">
              <a:solidFill>
                <a:srgbClr val="7F7F7F"/>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402694624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sum up</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EBI Hinxton</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Date Placeholder 6"/>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Back to 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H </a:t>
            </a:r>
            <a:r>
              <a:rPr lang="en-US" dirty="0" smtClean="0"/>
              <a:t>is predominantly </a:t>
            </a:r>
            <a:r>
              <a:rPr lang="en-US" i="1" dirty="0" smtClean="0"/>
              <a:t>Lactobacillus</a:t>
            </a:r>
            <a:r>
              <a:rPr lang="en-US" dirty="0" smtClean="0"/>
              <a:t> sp.</a:t>
            </a:r>
          </a:p>
          <a:p>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r>
              <a:rPr lang="en-US" dirty="0" smtClean="0"/>
              <a:t>We </a:t>
            </a:r>
            <a:r>
              <a:rPr lang="en-US" i="1" dirty="0" smtClean="0"/>
              <a:t>must assume </a:t>
            </a:r>
            <a:r>
              <a:rPr lang="en-US" dirty="0" smtClean="0"/>
              <a:t>something is </a:t>
            </a:r>
            <a:r>
              <a:rPr lang="en-US" dirty="0" smtClean="0"/>
              <a:t>invariant</a:t>
            </a:r>
          </a:p>
          <a:p>
            <a:endParaRPr lang="en-US" dirty="0"/>
          </a:p>
          <a:p>
            <a:r>
              <a:rPr lang="en-US" dirty="0" smtClean="0"/>
              <a:t>Exploratory </a:t>
            </a:r>
            <a:r>
              <a:rPr lang="en-US" dirty="0" err="1" smtClean="0"/>
              <a:t>biplots</a:t>
            </a:r>
            <a:endParaRPr lang="en-US" dirty="0" smtClean="0"/>
          </a:p>
          <a:p>
            <a:r>
              <a:rPr lang="en-US" dirty="0" smtClean="0"/>
              <a:t>Differential abundance</a:t>
            </a:r>
          </a:p>
          <a:p>
            <a:endParaRPr lang="en-US" dirty="0" smtClean="0"/>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56773642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ratio?</a:t>
            </a:r>
            <a:endParaRPr lang="en-US" dirty="0"/>
          </a:p>
        </p:txBody>
      </p:sp>
      <p:sp>
        <p:nvSpPr>
          <p:cNvPr id="3" name="Content Placeholder 2"/>
          <p:cNvSpPr>
            <a:spLocks noGrp="1"/>
          </p:cNvSpPr>
          <p:nvPr>
            <p:ph idx="1"/>
          </p:nvPr>
        </p:nvSpPr>
        <p:spPr/>
        <p:txBody>
          <a:bodyPr>
            <a:normAutofit/>
          </a:bodyPr>
          <a:lstStyle/>
          <a:p>
            <a:pPr marL="0" indent="0" fontAlgn="auto">
              <a:spcBef>
                <a:spcPts val="0"/>
              </a:spcBef>
              <a:spcAft>
                <a:spcPts val="0"/>
              </a:spcAft>
              <a:buNone/>
              <a:defRPr/>
            </a:pPr>
            <a:r>
              <a:rPr lang="en-US" sz="2000" dirty="0">
                <a:solidFill>
                  <a:srgbClr val="000000"/>
                </a:solidFill>
              </a:rPr>
              <a:t>X = [ x</a:t>
            </a:r>
            <a:r>
              <a:rPr lang="en-US" sz="2000" baseline="-25000" dirty="0">
                <a:solidFill>
                  <a:srgbClr val="000000"/>
                </a:solidFill>
              </a:rPr>
              <a:t>1</a:t>
            </a:r>
            <a:r>
              <a:rPr lang="en-US" sz="2000" dirty="0">
                <a:solidFill>
                  <a:srgbClr val="000000"/>
                </a:solidFill>
              </a:rPr>
              <a:t>, x</a:t>
            </a:r>
            <a:r>
              <a:rPr lang="en-US" sz="2000" baseline="-25000" dirty="0">
                <a:solidFill>
                  <a:srgbClr val="000000"/>
                </a:solidFill>
              </a:rPr>
              <a:t>2</a:t>
            </a:r>
            <a:r>
              <a:rPr lang="en-US" sz="2000" dirty="0">
                <a:solidFill>
                  <a:srgbClr val="000000"/>
                </a:solidFill>
              </a:rPr>
              <a:t>, </a:t>
            </a:r>
            <a:r>
              <a:rPr lang="is-IS" sz="2000" dirty="0">
                <a:solidFill>
                  <a:srgbClr val="000000"/>
                </a:solidFill>
              </a:rPr>
              <a:t>… x</a:t>
            </a:r>
            <a:r>
              <a:rPr lang="is-IS" sz="2000" baseline="-25000" dirty="0">
                <a:solidFill>
                  <a:srgbClr val="000000"/>
                </a:solidFill>
              </a:rPr>
              <a:t>D</a:t>
            </a:r>
            <a:r>
              <a:rPr lang="is-IS" sz="2000" dirty="0">
                <a:solidFill>
                  <a:srgbClr val="000000"/>
                </a:solidFill>
              </a:rPr>
              <a:t> ], </a:t>
            </a:r>
            <a:r>
              <a:rPr lang="en-US" sz="2000" dirty="0" err="1">
                <a:solidFill>
                  <a:srgbClr val="000000"/>
                </a:solidFill>
              </a:rPr>
              <a:t>g</a:t>
            </a:r>
            <a:r>
              <a:rPr lang="en-US" sz="2000" baseline="-25000" dirty="0" err="1">
                <a:solidFill>
                  <a:srgbClr val="000000"/>
                </a:solidFill>
              </a:rPr>
              <a:t>X</a:t>
            </a:r>
            <a:r>
              <a:rPr lang="en-US" sz="2000" dirty="0">
                <a:solidFill>
                  <a:srgbClr val="000000"/>
                </a:solidFill>
              </a:rPr>
              <a:t> = geometric mean of X </a:t>
            </a:r>
            <a:r>
              <a:rPr lang="en-US" sz="2000" dirty="0" smtClean="0">
                <a:solidFill>
                  <a:srgbClr val="000000"/>
                </a:solidFill>
              </a:rPr>
              <a:t>(majority invariant)</a:t>
            </a:r>
            <a:endParaRPr lang="is-IS" sz="2000" dirty="0">
              <a:solidFill>
                <a:srgbClr val="000000"/>
              </a:solidFill>
            </a:endParaRPr>
          </a:p>
          <a:p>
            <a:pPr marL="0" indent="0" fontAlgn="auto">
              <a:spcBef>
                <a:spcPts val="0"/>
              </a:spcBef>
              <a:spcAft>
                <a:spcPts val="0"/>
              </a:spcAft>
              <a:buNone/>
              <a:defRPr/>
            </a:pPr>
            <a:r>
              <a:rPr lang="en-US" sz="2000" b="1" dirty="0">
                <a:solidFill>
                  <a:srgbClr val="000000"/>
                </a:solidFill>
              </a:rPr>
              <a:t>*</a:t>
            </a:r>
            <a:r>
              <a:rPr lang="en-US" sz="2000" b="1" dirty="0" err="1">
                <a:solidFill>
                  <a:srgbClr val="000000"/>
                </a:solidFill>
              </a:rPr>
              <a:t>lr</a:t>
            </a:r>
            <a:r>
              <a:rPr lang="en-US" sz="2000" b="1" dirty="0">
                <a:solidFill>
                  <a:srgbClr val="000000"/>
                </a:solidFill>
              </a:rPr>
              <a:t>(x) = [ log(x</a:t>
            </a:r>
            <a:r>
              <a:rPr lang="en-US" sz="2000" b="1" baseline="-25000" dirty="0">
                <a:solidFill>
                  <a:srgbClr val="000000"/>
                </a:solidFill>
              </a:rPr>
              <a:t>1</a:t>
            </a:r>
            <a:r>
              <a:rPr lang="en-US" sz="2000" b="1" dirty="0">
                <a:solidFill>
                  <a:srgbClr val="000000"/>
                </a:solidFill>
              </a:rPr>
              <a:t>/</a:t>
            </a:r>
            <a:r>
              <a:rPr lang="en-US" sz="2000" b="1" dirty="0" err="1">
                <a:solidFill>
                  <a:srgbClr val="000000"/>
                </a:solidFill>
              </a:rPr>
              <a:t>g</a:t>
            </a:r>
            <a:r>
              <a:rPr lang="en-US" sz="2000" b="1" baseline="-25000" dirty="0" err="1">
                <a:solidFill>
                  <a:srgbClr val="000000"/>
                </a:solidFill>
              </a:rPr>
              <a:t>X</a:t>
            </a:r>
            <a:r>
              <a:rPr lang="en-US" sz="2000" b="1" dirty="0">
                <a:solidFill>
                  <a:srgbClr val="000000"/>
                </a:solidFill>
              </a:rPr>
              <a:t>), log(x</a:t>
            </a:r>
            <a:r>
              <a:rPr lang="en-US" sz="2000" b="1" baseline="-25000" dirty="0">
                <a:solidFill>
                  <a:srgbClr val="000000"/>
                </a:solidFill>
              </a:rPr>
              <a:t>2</a:t>
            </a:r>
            <a:r>
              <a:rPr lang="en-US" sz="2000" b="1" dirty="0">
                <a:solidFill>
                  <a:srgbClr val="000000"/>
                </a:solidFill>
              </a:rPr>
              <a:t>/</a:t>
            </a:r>
            <a:r>
              <a:rPr lang="en-US" sz="2000" b="1" dirty="0" err="1">
                <a:solidFill>
                  <a:srgbClr val="000000"/>
                </a:solidFill>
              </a:rPr>
              <a:t>g</a:t>
            </a:r>
            <a:r>
              <a:rPr lang="en-US" sz="2000" b="1" baseline="-25000" dirty="0" err="1">
                <a:solidFill>
                  <a:srgbClr val="000000"/>
                </a:solidFill>
              </a:rPr>
              <a:t>X</a:t>
            </a:r>
            <a:r>
              <a:rPr lang="en-US" sz="2000" b="1" dirty="0">
                <a:solidFill>
                  <a:srgbClr val="000000"/>
                </a:solidFill>
              </a:rPr>
              <a:t>), </a:t>
            </a:r>
            <a:r>
              <a:rPr lang="is-IS" sz="2000" b="1" dirty="0">
                <a:solidFill>
                  <a:srgbClr val="000000"/>
                </a:solidFill>
              </a:rPr>
              <a:t>… log(x</a:t>
            </a:r>
            <a:r>
              <a:rPr lang="is-IS" sz="2000" b="1" baseline="-25000" dirty="0">
                <a:solidFill>
                  <a:srgbClr val="000000"/>
                </a:solidFill>
              </a:rPr>
              <a:t>D</a:t>
            </a:r>
            <a:r>
              <a:rPr lang="is-IS" sz="2000" b="1" dirty="0">
                <a:solidFill>
                  <a:srgbClr val="000000"/>
                </a:solidFill>
              </a:rPr>
              <a:t>/g</a:t>
            </a:r>
            <a:r>
              <a:rPr lang="is-IS" sz="2000" b="1" baseline="-25000" dirty="0">
                <a:solidFill>
                  <a:srgbClr val="000000"/>
                </a:solidFill>
              </a:rPr>
              <a:t>X</a:t>
            </a:r>
            <a:r>
              <a:rPr lang="is-IS" sz="2000" b="1" dirty="0">
                <a:solidFill>
                  <a:srgbClr val="000000"/>
                </a:solidFill>
              </a:rPr>
              <a:t>) </a:t>
            </a:r>
            <a:r>
              <a:rPr lang="is-IS" sz="2000" b="1" dirty="0" smtClean="0">
                <a:solidFill>
                  <a:srgbClr val="000000"/>
                </a:solidFill>
              </a:rPr>
              <a:t>]</a:t>
            </a:r>
          </a:p>
          <a:p>
            <a:pPr marL="0" indent="0" fontAlgn="auto">
              <a:spcBef>
                <a:spcPts val="0"/>
              </a:spcBef>
              <a:spcAft>
                <a:spcPts val="0"/>
              </a:spcAft>
              <a:buNone/>
              <a:defRPr/>
            </a:pPr>
            <a:endParaRPr lang="is-IS" sz="2000" b="1" dirty="0" smtClean="0">
              <a:solidFill>
                <a:srgbClr val="000000"/>
              </a:solidFill>
            </a:endParaRPr>
          </a:p>
          <a:p>
            <a:pPr marL="0" indent="0" fontAlgn="auto">
              <a:spcBef>
                <a:spcPts val="0"/>
              </a:spcBef>
              <a:spcAft>
                <a:spcPts val="0"/>
              </a:spcAft>
              <a:buNone/>
              <a:defRPr/>
            </a:pPr>
            <a:r>
              <a:rPr lang="en-US" sz="2000" dirty="0" err="1">
                <a:solidFill>
                  <a:srgbClr val="000000"/>
                </a:solidFill>
              </a:rPr>
              <a:t>IQlr</a:t>
            </a:r>
            <a:r>
              <a:rPr lang="en-US" sz="2000" dirty="0">
                <a:solidFill>
                  <a:srgbClr val="000000"/>
                </a:solidFill>
              </a:rPr>
              <a:t>(x) = [ log(x</a:t>
            </a:r>
            <a:r>
              <a:rPr lang="en-US" sz="2000" baseline="-25000" dirty="0">
                <a:solidFill>
                  <a:srgbClr val="000000"/>
                </a:solidFill>
              </a:rPr>
              <a:t>1</a:t>
            </a:r>
            <a:r>
              <a:rPr lang="en-US" sz="2000" dirty="0">
                <a:solidFill>
                  <a:srgbClr val="000000"/>
                </a:solidFill>
              </a:rPr>
              <a:t>/I</a:t>
            </a:r>
            <a:r>
              <a:rPr lang="en-US" sz="2000" baseline="-25000" dirty="0">
                <a:solidFill>
                  <a:srgbClr val="000000"/>
                </a:solidFill>
              </a:rPr>
              <a:t>X</a:t>
            </a:r>
            <a:r>
              <a:rPr lang="en-US" sz="2000" dirty="0">
                <a:solidFill>
                  <a:srgbClr val="000000"/>
                </a:solidFill>
              </a:rPr>
              <a:t>), log(x</a:t>
            </a:r>
            <a:r>
              <a:rPr lang="en-US" sz="2000" baseline="-25000" dirty="0">
                <a:solidFill>
                  <a:srgbClr val="000000"/>
                </a:solidFill>
              </a:rPr>
              <a:t>2</a:t>
            </a:r>
            <a:r>
              <a:rPr lang="en-US" sz="2000" dirty="0">
                <a:solidFill>
                  <a:srgbClr val="000000"/>
                </a:solidFill>
              </a:rPr>
              <a:t>/I</a:t>
            </a:r>
            <a:r>
              <a:rPr lang="en-US" sz="2000" baseline="-25000" dirty="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a:solidFill>
                  <a:srgbClr val="000000"/>
                </a:solidFill>
              </a:rPr>
              <a:t>/I</a:t>
            </a:r>
            <a:r>
              <a:rPr lang="is-IS" sz="2000" baseline="-25000" dirty="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a:solidFill>
                  <a:srgbClr val="000000"/>
                </a:solidFill>
              </a:rPr>
              <a:t>IQx = geometric mean of features between q2-q3 in variance, </a:t>
            </a:r>
            <a:r>
              <a:rPr lang="is-IS" sz="2000" dirty="0" smtClean="0">
                <a:solidFill>
                  <a:srgbClr val="000000"/>
                </a:solidFill>
              </a:rPr>
              <a:t>intersect group</a:t>
            </a:r>
            <a:endParaRPr lang="is-IS" sz="2000" dirty="0">
              <a:solidFill>
                <a:srgbClr val="000000"/>
              </a:solidFill>
            </a:endParaRPr>
          </a:p>
          <a:p>
            <a:pPr marL="0" indent="0" fontAlgn="auto">
              <a:spcBef>
                <a:spcPts val="0"/>
              </a:spcBef>
              <a:spcAft>
                <a:spcPts val="0"/>
              </a:spcAft>
              <a:buNone/>
              <a:defRPr/>
            </a:pPr>
            <a:endParaRPr lang="is-IS" sz="2000" dirty="0">
              <a:solidFill>
                <a:srgbClr val="000000"/>
              </a:solidFill>
            </a:endParaRPr>
          </a:p>
          <a:p>
            <a:pPr marL="0" indent="0" fontAlgn="auto">
              <a:spcBef>
                <a:spcPts val="0"/>
              </a:spcBef>
              <a:spcAft>
                <a:spcPts val="0"/>
              </a:spcAft>
              <a:buNone/>
              <a:defRPr/>
            </a:pPr>
            <a:r>
              <a:rPr lang="en-US" sz="2000" dirty="0" err="1" smtClean="0">
                <a:solidFill>
                  <a:srgbClr val="000000"/>
                </a:solidFill>
              </a:rPr>
              <a:t>NZlr</a:t>
            </a:r>
            <a:r>
              <a:rPr lang="en-US" sz="2000" dirty="0">
                <a:solidFill>
                  <a:srgbClr val="000000"/>
                </a:solidFill>
              </a:rPr>
              <a:t>(x) = [ log(x</a:t>
            </a:r>
            <a:r>
              <a:rPr lang="en-US" sz="2000" baseline="-25000" dirty="0">
                <a:solidFill>
                  <a:srgbClr val="000000"/>
                </a:solidFill>
              </a:rPr>
              <a:t>1</a:t>
            </a:r>
            <a:r>
              <a:rPr lang="en-US" sz="2000" dirty="0" smtClean="0">
                <a:solidFill>
                  <a:srgbClr val="000000"/>
                </a:solidFill>
              </a:rPr>
              <a:t>/NZ</a:t>
            </a:r>
            <a:r>
              <a:rPr lang="en-US" sz="2000" baseline="-25000" dirty="0" smtClean="0">
                <a:solidFill>
                  <a:srgbClr val="000000"/>
                </a:solidFill>
              </a:rPr>
              <a:t>X</a:t>
            </a:r>
            <a:r>
              <a:rPr lang="en-US" sz="2000" dirty="0">
                <a:solidFill>
                  <a:srgbClr val="000000"/>
                </a:solidFill>
              </a:rPr>
              <a:t>), log(x</a:t>
            </a:r>
            <a:r>
              <a:rPr lang="en-US" sz="2000" baseline="-25000" dirty="0">
                <a:solidFill>
                  <a:srgbClr val="000000"/>
                </a:solidFill>
              </a:rPr>
              <a:t>2</a:t>
            </a:r>
            <a:r>
              <a:rPr lang="en-US" sz="2000" dirty="0" smtClean="0">
                <a:solidFill>
                  <a:srgbClr val="000000"/>
                </a:solidFill>
              </a:rPr>
              <a:t>/NZ</a:t>
            </a:r>
            <a:r>
              <a:rPr lang="en-US" sz="2000" baseline="-25000" dirty="0" smtClean="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smtClean="0">
                <a:solidFill>
                  <a:srgbClr val="000000"/>
                </a:solidFill>
              </a:rPr>
              <a:t>/NZ</a:t>
            </a:r>
            <a:r>
              <a:rPr lang="is-IS" sz="2000" baseline="-25000" dirty="0" smtClean="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smtClean="0">
                <a:solidFill>
                  <a:srgbClr val="000000"/>
                </a:solidFill>
              </a:rPr>
              <a:t>NZx </a:t>
            </a:r>
            <a:r>
              <a:rPr lang="is-IS" sz="2000" dirty="0">
                <a:solidFill>
                  <a:srgbClr val="000000"/>
                </a:solidFill>
              </a:rPr>
              <a:t>= geometric mean of </a:t>
            </a:r>
            <a:r>
              <a:rPr lang="is-IS" sz="2000" dirty="0" smtClean="0">
                <a:solidFill>
                  <a:srgbClr val="000000"/>
                </a:solidFill>
              </a:rPr>
              <a:t>non-0, per </a:t>
            </a:r>
            <a:r>
              <a:rPr lang="is-IS" sz="2000" dirty="0">
                <a:solidFill>
                  <a:srgbClr val="000000"/>
                </a:solidFill>
              </a:rPr>
              <a:t>group</a:t>
            </a: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r>
              <a:rPr lang="en-US" sz="2000" b="1" dirty="0" err="1" smtClean="0">
                <a:solidFill>
                  <a:srgbClr val="000000"/>
                </a:solidFill>
              </a:rPr>
              <a:t>LVlr</a:t>
            </a:r>
            <a:r>
              <a:rPr lang="en-US" sz="2000" b="1" dirty="0">
                <a:solidFill>
                  <a:srgbClr val="000000"/>
                </a:solidFill>
              </a:rPr>
              <a:t>(x) = [ log(x</a:t>
            </a:r>
            <a:r>
              <a:rPr lang="en-US" sz="2000" b="1" baseline="-25000" dirty="0">
                <a:solidFill>
                  <a:srgbClr val="000000"/>
                </a:solidFill>
              </a:rPr>
              <a:t>1</a:t>
            </a:r>
            <a:r>
              <a:rPr lang="en-US" sz="2000" b="1" dirty="0" smtClean="0">
                <a:solidFill>
                  <a:srgbClr val="000000"/>
                </a:solidFill>
              </a:rPr>
              <a:t>/N</a:t>
            </a:r>
            <a:r>
              <a:rPr lang="en-US" sz="2000" b="1" baseline="-25000" dirty="0" smtClean="0">
                <a:solidFill>
                  <a:srgbClr val="000000"/>
                </a:solidFill>
              </a:rPr>
              <a:t>X</a:t>
            </a:r>
            <a:r>
              <a:rPr lang="en-US" sz="2000" b="1" dirty="0">
                <a:solidFill>
                  <a:srgbClr val="000000"/>
                </a:solidFill>
              </a:rPr>
              <a:t>), log(x</a:t>
            </a:r>
            <a:r>
              <a:rPr lang="en-US" sz="2000" b="1" baseline="-25000" dirty="0">
                <a:solidFill>
                  <a:srgbClr val="000000"/>
                </a:solidFill>
              </a:rPr>
              <a:t>2</a:t>
            </a:r>
            <a:r>
              <a:rPr lang="en-US" sz="2000" b="1" dirty="0" smtClean="0">
                <a:solidFill>
                  <a:srgbClr val="000000"/>
                </a:solidFill>
              </a:rPr>
              <a:t>/N</a:t>
            </a:r>
            <a:r>
              <a:rPr lang="en-US" sz="2000" b="1" baseline="-25000" dirty="0" smtClean="0">
                <a:solidFill>
                  <a:srgbClr val="000000"/>
                </a:solidFill>
              </a:rPr>
              <a:t>X</a:t>
            </a:r>
            <a:r>
              <a:rPr lang="en-US" sz="2000" b="1" dirty="0">
                <a:solidFill>
                  <a:srgbClr val="000000"/>
                </a:solidFill>
              </a:rPr>
              <a:t>), </a:t>
            </a:r>
            <a:r>
              <a:rPr lang="is-IS" sz="2000" b="1" dirty="0">
                <a:solidFill>
                  <a:srgbClr val="000000"/>
                </a:solidFill>
              </a:rPr>
              <a:t>… log(x</a:t>
            </a:r>
            <a:r>
              <a:rPr lang="is-IS" sz="2000" b="1" baseline="-25000" dirty="0">
                <a:solidFill>
                  <a:srgbClr val="000000"/>
                </a:solidFill>
              </a:rPr>
              <a:t>D</a:t>
            </a:r>
            <a:r>
              <a:rPr lang="is-IS" sz="2000" b="1" dirty="0" smtClean="0">
                <a:solidFill>
                  <a:srgbClr val="000000"/>
                </a:solidFill>
              </a:rPr>
              <a:t>/N</a:t>
            </a:r>
            <a:r>
              <a:rPr lang="is-IS" sz="2000" b="1" baseline="-25000" dirty="0" smtClean="0">
                <a:solidFill>
                  <a:srgbClr val="000000"/>
                </a:solidFill>
              </a:rPr>
              <a:t>X</a:t>
            </a:r>
            <a:r>
              <a:rPr lang="is-IS" sz="2000" b="1" dirty="0">
                <a:solidFill>
                  <a:srgbClr val="000000"/>
                </a:solidFill>
              </a:rPr>
              <a:t>) ]</a:t>
            </a:r>
          </a:p>
          <a:p>
            <a:pPr marL="0" indent="0" fontAlgn="auto">
              <a:spcBef>
                <a:spcPts val="0"/>
              </a:spcBef>
              <a:spcAft>
                <a:spcPts val="0"/>
              </a:spcAft>
              <a:buNone/>
              <a:defRPr/>
            </a:pPr>
            <a:r>
              <a:rPr lang="is-IS" sz="2000" b="1" dirty="0" smtClean="0">
                <a:solidFill>
                  <a:srgbClr val="000000"/>
                </a:solidFill>
              </a:rPr>
              <a:t>LVx </a:t>
            </a:r>
            <a:r>
              <a:rPr lang="is-IS" sz="2000" b="1" dirty="0">
                <a:solidFill>
                  <a:srgbClr val="000000"/>
                </a:solidFill>
              </a:rPr>
              <a:t>= geometric mean of </a:t>
            </a:r>
            <a:r>
              <a:rPr lang="is-IS" sz="2000" b="1" dirty="0" smtClean="0">
                <a:solidFill>
                  <a:srgbClr val="000000"/>
                </a:solidFill>
              </a:rPr>
              <a:t>low variance, high abundance, </a:t>
            </a:r>
            <a:r>
              <a:rPr lang="is-IS" sz="2000" b="1" dirty="0" smtClean="0">
                <a:solidFill>
                  <a:srgbClr val="000000"/>
                </a:solidFill>
              </a:rPr>
              <a:t>intersect per group</a:t>
            </a:r>
            <a:endParaRPr lang="is-IS" sz="2000" b="1" dirty="0" smtClean="0">
              <a:solidFill>
                <a:srgbClr val="000000"/>
              </a:solidFill>
            </a:endParaRP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r>
              <a:rPr lang="en-US" sz="2000" dirty="0" err="1" smtClean="0">
                <a:solidFill>
                  <a:srgbClr val="000000"/>
                </a:solidFill>
              </a:rPr>
              <a:t>Ulr</a:t>
            </a:r>
            <a:r>
              <a:rPr lang="en-US" sz="2000" dirty="0">
                <a:solidFill>
                  <a:srgbClr val="000000"/>
                </a:solidFill>
              </a:rPr>
              <a:t>(x) = [ log(x</a:t>
            </a:r>
            <a:r>
              <a:rPr lang="en-US" sz="2000" baseline="-25000" dirty="0">
                <a:solidFill>
                  <a:srgbClr val="000000"/>
                </a:solidFill>
              </a:rPr>
              <a:t>1</a:t>
            </a:r>
            <a:r>
              <a:rPr lang="en-US" sz="2000" dirty="0" smtClean="0">
                <a:solidFill>
                  <a:srgbClr val="000000"/>
                </a:solidFill>
              </a:rPr>
              <a:t>/U</a:t>
            </a:r>
            <a:r>
              <a:rPr lang="en-US" sz="2000" baseline="-25000" dirty="0" smtClean="0">
                <a:solidFill>
                  <a:srgbClr val="000000"/>
                </a:solidFill>
              </a:rPr>
              <a:t>X</a:t>
            </a:r>
            <a:r>
              <a:rPr lang="en-US" sz="2000" dirty="0">
                <a:solidFill>
                  <a:srgbClr val="000000"/>
                </a:solidFill>
              </a:rPr>
              <a:t>), log(x</a:t>
            </a:r>
            <a:r>
              <a:rPr lang="en-US" sz="2000" baseline="-25000" dirty="0">
                <a:solidFill>
                  <a:srgbClr val="000000"/>
                </a:solidFill>
              </a:rPr>
              <a:t>2</a:t>
            </a:r>
            <a:r>
              <a:rPr lang="en-US" sz="2000" dirty="0" smtClean="0">
                <a:solidFill>
                  <a:srgbClr val="000000"/>
                </a:solidFill>
              </a:rPr>
              <a:t>/U</a:t>
            </a:r>
            <a:r>
              <a:rPr lang="en-US" sz="2000" baseline="-25000" dirty="0" smtClean="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smtClean="0">
                <a:solidFill>
                  <a:srgbClr val="000000"/>
                </a:solidFill>
              </a:rPr>
              <a:t>/U</a:t>
            </a:r>
            <a:r>
              <a:rPr lang="is-IS" sz="2000" baseline="-25000" dirty="0" smtClean="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smtClean="0">
                <a:solidFill>
                  <a:srgbClr val="000000"/>
                </a:solidFill>
              </a:rPr>
              <a:t>Ux </a:t>
            </a:r>
            <a:r>
              <a:rPr lang="is-IS" sz="2000" dirty="0">
                <a:solidFill>
                  <a:srgbClr val="000000"/>
                </a:solidFill>
              </a:rPr>
              <a:t>= geometric mean of </a:t>
            </a:r>
            <a:r>
              <a:rPr lang="is-IS" sz="2000" dirty="0" smtClean="0">
                <a:solidFill>
                  <a:srgbClr val="000000"/>
                </a:solidFill>
              </a:rPr>
              <a:t>user-defined (housekeeping) features</a:t>
            </a:r>
            <a:endParaRPr lang="is-IS" sz="2000" dirty="0">
              <a:solidFill>
                <a:srgbClr val="000000"/>
              </a:solidFill>
            </a:endParaRP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endParaRPr lang="is-IS" sz="2000" b="1" dirty="0">
              <a:solidFill>
                <a:srgbClr val="000000"/>
              </a:solidFill>
            </a:endParaRPr>
          </a:p>
          <a:p>
            <a:pPr marL="0" indent="0">
              <a:buNone/>
            </a:pPr>
            <a:endParaRPr lang="en-US" sz="2000" dirty="0">
              <a:solidFill>
                <a:srgbClr val="000000"/>
              </a:solidFill>
            </a:endParaRPr>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732419" y="1226891"/>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000000"/>
                </a:solidFill>
              </a:rPr>
              <a:t>Multivariate Poisson</a:t>
            </a:r>
          </a:p>
        </p:txBody>
      </p:sp>
      <p:sp>
        <p:nvSpPr>
          <p:cNvPr id="7" name="Date Placeholder 6"/>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9917781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Spoiler alert</a:t>
            </a:r>
            <a:endParaRPr lang="en-US" dirty="0"/>
          </a:p>
        </p:txBody>
      </p:sp>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pic>
        <p:nvPicPr>
          <p:cNvPr id="8" name="Content Placeholder 7" descr="fig2_barplot_heatmap.pdf"/>
          <p:cNvPicPr>
            <a:picLocks noGrp="1" noChangeAspect="1"/>
          </p:cNvPicPr>
          <p:nvPr>
            <p:ph idx="1"/>
          </p:nvPr>
        </p:nvPicPr>
        <p:blipFill>
          <a:blip r:embed="rId2">
            <a:extLst>
              <a:ext uri="{28A0092B-C50C-407E-A947-70E740481C1C}">
                <a14:useLocalDpi xmlns:a14="http://schemas.microsoft.com/office/drawing/2010/main" val="0"/>
              </a:ext>
            </a:extLst>
          </a:blip>
          <a:srcRect t="-2221" b="-2221"/>
          <a:stretch>
            <a:fillRect/>
          </a:stretch>
        </p:blipFill>
        <p:spPr/>
      </p:pic>
      <p:sp>
        <p:nvSpPr>
          <p:cNvPr id="9" name="Rectangle 8"/>
          <p:cNvSpPr/>
          <p:nvPr/>
        </p:nvSpPr>
        <p:spPr>
          <a:xfrm>
            <a:off x="6449234" y="6006508"/>
            <a:ext cx="2009021" cy="400110"/>
          </a:xfrm>
          <a:prstGeom prst="rect">
            <a:avLst/>
          </a:prstGeom>
        </p:spPr>
        <p:txBody>
          <a:bodyPr wrap="none">
            <a:spAutoFit/>
          </a:bodyPr>
          <a:lstStyle/>
          <a:p>
            <a:pPr algn="r"/>
            <a:r>
              <a:rPr lang="en-US" sz="1000" dirty="0" err="1" smtClean="0">
                <a:solidFill>
                  <a:schemeClr val="bg1">
                    <a:lumMod val="75000"/>
                  </a:schemeClr>
                </a:solidFill>
              </a:rPr>
              <a:t>Macklaim</a:t>
            </a:r>
            <a:r>
              <a:rPr lang="en-US" sz="1000" dirty="0" smtClean="0">
                <a:solidFill>
                  <a:schemeClr val="bg1">
                    <a:lumMod val="75000"/>
                  </a:schemeClr>
                </a:solidFill>
              </a:rPr>
              <a:t>, Macmillan unpublished</a:t>
            </a:r>
          </a:p>
          <a:p>
            <a:pPr algn="r"/>
            <a:r>
              <a:rPr lang="en-US" sz="1000" dirty="0" smtClean="0">
                <a:solidFill>
                  <a:schemeClr val="bg1">
                    <a:lumMod val="75000"/>
                  </a:schemeClr>
                </a:solidFill>
              </a:rPr>
              <a:t>Macmillan Sic Rep 2015</a:t>
            </a:r>
            <a:endParaRPr lang="en-US" sz="1000" dirty="0"/>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3107813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 sequence</a:t>
            </a:r>
            <a:endParaRPr lang="en-US" dirty="0"/>
          </a:p>
        </p:txBody>
      </p:sp>
      <p:pic>
        <p:nvPicPr>
          <p:cNvPr id="6" name="Content Placeholder 5" descr="refseq_only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4526359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solidFill>
                  <a:schemeClr val="bg1"/>
                </a:solidFill>
              </a:rPr>
              <a:t>Fame?</a:t>
            </a:r>
            <a:r>
              <a:rPr lang="en-US" dirty="0">
                <a:solidFill>
                  <a:schemeClr val="bg1"/>
                </a:solidFill>
                <a:latin typeface="AppleColorEmoji"/>
              </a:rPr>
              <a:t> </a:t>
            </a:r>
            <a:r>
              <a:rPr lang="en-US" dirty="0" smtClean="0">
                <a:solidFill>
                  <a:schemeClr val="bg1"/>
                </a:solidFill>
                <a:latin typeface="AppleColorEmoji"/>
              </a:rPr>
              <a:t>🏆</a:t>
            </a:r>
          </a:p>
          <a:p>
            <a:r>
              <a:rPr lang="en-US" dirty="0" smtClean="0">
                <a:solidFill>
                  <a:schemeClr val="bg1"/>
                </a:solidFill>
              </a:rPr>
              <a:t>Money?</a:t>
            </a:r>
            <a:r>
              <a:rPr lang="en-US" dirty="0">
                <a:solidFill>
                  <a:schemeClr val="bg1"/>
                </a:solidFill>
                <a:latin typeface="AppleColorEmoji"/>
              </a:rPr>
              <a:t> 💰</a:t>
            </a:r>
            <a:endParaRPr lang="en-US" dirty="0" smtClean="0">
              <a:solidFill>
                <a:schemeClr val="bg1"/>
              </a:solidFill>
            </a:endParaRPr>
          </a:p>
          <a:p>
            <a:r>
              <a:rPr lang="en-US" dirty="0" smtClean="0">
                <a:solidFill>
                  <a:schemeClr val="bg1"/>
                </a:solidFill>
              </a:rPr>
              <a:t>Ennui    ?  </a:t>
            </a:r>
            <a:r>
              <a:rPr lang="en-US" dirty="0" smtClean="0">
                <a:solidFill>
                  <a:schemeClr val="bg1"/>
                </a:solidFill>
                <a:latin typeface="AppleColorEmoji"/>
              </a:rPr>
              <a:t> 👻	</a:t>
            </a:r>
            <a:endParaRPr lang="en-US" dirty="0" smtClean="0">
              <a:solidFill>
                <a:schemeClr val="bg1"/>
              </a:solidFill>
            </a:endParaRPr>
          </a:p>
          <a:p>
            <a:r>
              <a:rPr lang="en-US" dirty="0" smtClean="0">
                <a:solidFill>
                  <a:schemeClr val="bg1"/>
                </a:solidFill>
              </a:rPr>
              <a:t>Curiosity?</a:t>
            </a:r>
            <a:r>
              <a:rPr lang="en-US" dirty="0">
                <a:solidFill>
                  <a:schemeClr val="bg1"/>
                </a:solidFill>
                <a:latin typeface="AppleColorEmoji"/>
              </a:rPr>
              <a:t> </a:t>
            </a:r>
            <a:r>
              <a:rPr lang="en-US" dirty="0" smtClean="0">
                <a:solidFill>
                  <a:schemeClr val="bg1"/>
                </a:solidFill>
                <a:latin typeface="AppleColorEmoji"/>
              </a:rPr>
              <a:t> 🧠	</a:t>
            </a:r>
            <a:endParaRPr lang="en-US" dirty="0" smtClean="0">
              <a:solidFill>
                <a:schemeClr val="bg1"/>
              </a:solidFill>
            </a:endParaRPr>
          </a:p>
          <a:p>
            <a:r>
              <a:rPr lang="en-US" dirty="0" smtClean="0"/>
              <a:t>We want to understand the environment</a:t>
            </a:r>
          </a:p>
          <a:p>
            <a:pPr marL="0" indent="0" algn="ctr">
              <a:buNone/>
            </a:pPr>
            <a:r>
              <a:rPr lang="en-US" dirty="0" smtClean="0"/>
              <a:t>🐙🦑🦐🦀🐡🐋🦈  </a:t>
            </a:r>
            <a:r>
              <a:rPr lang="en-US" dirty="0" err="1" smtClean="0"/>
              <a:t>vs</a:t>
            </a:r>
            <a:r>
              <a:rPr lang="en-US" dirty="0"/>
              <a:t> </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80688477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sequence - BV</a:t>
            </a:r>
            <a:endParaRPr lang="en-US" dirty="0"/>
          </a:p>
        </p:txBody>
      </p:sp>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pic>
        <p:nvPicPr>
          <p:cNvPr id="7" name="Content Placeholder 6" descr="refseq_bv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707600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r>
              <a:rPr lang="en-CA" sz="1800" b="1" dirty="0" err="1" smtClean="0"/>
              <a:t>Denom</a:t>
            </a:r>
            <a:endParaRPr lang="en-CA" sz="1800" b="1" dirty="0" smtClean="0"/>
          </a:p>
          <a:p>
            <a:r>
              <a:rPr lang="mr-IN" sz="1000" dirty="0" smtClean="0">
                <a:latin typeface="+mj-lt"/>
              </a:rPr>
              <a:t>Cell </a:t>
            </a:r>
            <a:r>
              <a:rPr lang="mr-IN" sz="1000" dirty="0">
                <a:latin typeface="+mj-lt"/>
              </a:rPr>
              <a:t>division protein MraZ                                    </a:t>
            </a:r>
          </a:p>
          <a:p>
            <a:r>
              <a:rPr lang="mr-IN" sz="1000" dirty="0">
                <a:latin typeface="+mj-lt"/>
              </a:rPr>
              <a:t>D-tyrosyl-tRNA(Tyr) deacylase                                 </a:t>
            </a:r>
          </a:p>
          <a:p>
            <a:r>
              <a:rPr lang="mr-IN" sz="1000" dirty="0">
                <a:latin typeface="+mj-lt"/>
              </a:rPr>
              <a:t>Deoxyuridine 5'-triphosphate nucleotidohydrolase (EC 3.6.1.23)</a:t>
            </a:r>
          </a:p>
          <a:p>
            <a:r>
              <a:rPr lang="mr-IN" sz="1000" dirty="0">
                <a:latin typeface="+mj-lt"/>
              </a:rPr>
              <a:t>DNA ligase (EC 6.5.1.2)                                       </a:t>
            </a:r>
          </a:p>
          <a:p>
            <a:r>
              <a:rPr lang="mr-IN" sz="1000" dirty="0">
                <a:latin typeface="+mj-lt"/>
              </a:rPr>
              <a:t>FIGfam135315: Iojap-related protein                           </a:t>
            </a:r>
          </a:p>
          <a:p>
            <a:r>
              <a:rPr lang="mr-IN" sz="1000" dirty="0">
                <a:latin typeface="+mj-lt"/>
              </a:rPr>
              <a:t>LSU ribosomal protein L3p (L3e)                               </a:t>
            </a:r>
          </a:p>
          <a:p>
            <a:r>
              <a:rPr lang="mr-IN" sz="1000" dirty="0">
                <a:latin typeface="+mj-lt"/>
              </a:rPr>
              <a:t>Membrane-associated zinc metalloprotease                      </a:t>
            </a:r>
          </a:p>
          <a:p>
            <a:r>
              <a:rPr lang="mr-IN" sz="1000" dirty="0">
                <a:latin typeface="+mj-lt"/>
              </a:rPr>
              <a:t>Peptide chain release factor 3                                </a:t>
            </a:r>
          </a:p>
          <a:p>
            <a:r>
              <a:rPr lang="mr-IN" sz="1000" dirty="0">
                <a:latin typeface="+mj-lt"/>
              </a:rPr>
              <a:t>Ribosomal large subunit pseudouridine synthase B (EC 4.2.1.70)</a:t>
            </a:r>
          </a:p>
          <a:p>
            <a:r>
              <a:rPr lang="mr-IN" sz="1000" dirty="0">
                <a:latin typeface="+mj-lt"/>
              </a:rPr>
              <a:t>Signal peptidase I (EC 3.4.21.89)                             </a:t>
            </a:r>
          </a:p>
          <a:p>
            <a:r>
              <a:rPr lang="mr-IN" sz="1000" dirty="0">
                <a:latin typeface="+mj-lt"/>
              </a:rPr>
              <a:t>Transcription-repair coupling factor                          </a:t>
            </a:r>
          </a:p>
          <a:p>
            <a:r>
              <a:rPr lang="mr-IN" sz="1000" dirty="0">
                <a:latin typeface="+mj-lt"/>
              </a:rPr>
              <a:t>Translation elongation factor Ts                              </a:t>
            </a:r>
          </a:p>
          <a:p>
            <a:r>
              <a:rPr lang="mr-IN" sz="1000" dirty="0">
                <a:latin typeface="+mj-lt"/>
              </a:rPr>
              <a:t>tRNA nucleotidyltransferase (EC 2.7.7.21) (EC 2.7.7.25)       </a:t>
            </a:r>
          </a:p>
          <a:p>
            <a:r>
              <a:rPr lang="mr-IN" sz="1000" dirty="0">
                <a:latin typeface="+mj-lt"/>
              </a:rPr>
              <a:t>Tryptophanyl-tRNA synthetase (EC 6.1.1.2) </a:t>
            </a:r>
            <a:endParaRPr lang="en-US" sz="1000" dirty="0">
              <a:latin typeface="+mj-lt"/>
            </a:endParaRPr>
          </a:p>
        </p:txBody>
      </p:sp>
    </p:spTree>
    <p:extLst>
      <p:ext uri="{BB962C8B-B14F-4D97-AF65-F5344CB8AC3E}">
        <p14:creationId xmlns:p14="http://schemas.microsoft.com/office/powerpoint/2010/main" val="33490494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groups</a:t>
            </a:r>
            <a:endParaRPr lang="en-US" dirty="0"/>
          </a:p>
        </p:txBody>
      </p:sp>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pic>
        <p:nvPicPr>
          <p:cNvPr id="8" name="Content Placeholder 7" descr="function_clea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p:spPr>
      </p:pic>
      <p:sp>
        <p:nvSpPr>
          <p:cNvPr id="3" name="Rounded Rectangle 2"/>
          <p:cNvSpPr/>
          <p:nvPr/>
        </p:nvSpPr>
        <p:spPr>
          <a:xfrm>
            <a:off x="4168588" y="2584824"/>
            <a:ext cx="508000" cy="1180352"/>
          </a:xfrm>
          <a:prstGeom prst="roundRect">
            <a:avLst/>
          </a:prstGeom>
          <a:solidFill>
            <a:schemeClr val="accent2">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914588" y="4572000"/>
            <a:ext cx="508000" cy="809812"/>
          </a:xfrm>
          <a:prstGeom prst="round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46081" y="3170517"/>
            <a:ext cx="745565" cy="1162423"/>
          </a:xfrm>
          <a:prstGeom prst="roundRect">
            <a:avLst/>
          </a:prstGeom>
          <a:solidFill>
            <a:schemeClr val="tx2">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391647" y="3031565"/>
            <a:ext cx="522942" cy="733611"/>
          </a:xfrm>
          <a:prstGeom prst="roundRect">
            <a:avLst/>
          </a:prstGeom>
          <a:noFill/>
          <a:ln w="28575"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60082" y="2662233"/>
            <a:ext cx="599330" cy="369332"/>
          </a:xfrm>
          <a:prstGeom prst="rect">
            <a:avLst/>
          </a:prstGeom>
          <a:noFill/>
        </p:spPr>
        <p:txBody>
          <a:bodyPr wrap="none" rtlCol="0">
            <a:spAutoFit/>
          </a:bodyPr>
          <a:lstStyle/>
          <a:p>
            <a:r>
              <a:rPr lang="en-US" dirty="0" smtClean="0"/>
              <a:t>core</a:t>
            </a:r>
            <a:endParaRPr lang="en-US" dirty="0"/>
          </a:p>
        </p:txBody>
      </p:sp>
      <p:sp>
        <p:nvSpPr>
          <p:cNvPr id="11" name="TextBox 10"/>
          <p:cNvSpPr txBox="1"/>
          <p:nvPr/>
        </p:nvSpPr>
        <p:spPr>
          <a:xfrm>
            <a:off x="4198470" y="2230434"/>
            <a:ext cx="656106" cy="369332"/>
          </a:xfrm>
          <a:prstGeom prst="rect">
            <a:avLst/>
          </a:prstGeom>
          <a:noFill/>
        </p:spPr>
        <p:txBody>
          <a:bodyPr wrap="square" rtlCol="0">
            <a:spAutoFit/>
          </a:bodyPr>
          <a:lstStyle/>
          <a:p>
            <a:r>
              <a:rPr lang="en-US" dirty="0" smtClean="0"/>
              <a:t>BV</a:t>
            </a:r>
            <a:endParaRPr lang="en-US" dirty="0"/>
          </a:p>
        </p:txBody>
      </p:sp>
      <p:sp>
        <p:nvSpPr>
          <p:cNvPr id="12" name="TextBox 11"/>
          <p:cNvSpPr txBox="1"/>
          <p:nvPr/>
        </p:nvSpPr>
        <p:spPr>
          <a:xfrm>
            <a:off x="3840535" y="4202668"/>
            <a:ext cx="656106" cy="369332"/>
          </a:xfrm>
          <a:prstGeom prst="rect">
            <a:avLst/>
          </a:prstGeom>
          <a:noFill/>
        </p:spPr>
        <p:txBody>
          <a:bodyPr wrap="square" rtlCol="0">
            <a:spAutoFit/>
          </a:bodyPr>
          <a:lstStyle/>
          <a:p>
            <a:r>
              <a:rPr lang="en-US" dirty="0" smtClean="0"/>
              <a:t>BV-1</a:t>
            </a:r>
            <a:endParaRPr lang="en-US" dirty="0"/>
          </a:p>
        </p:txBody>
      </p:sp>
      <p:sp>
        <p:nvSpPr>
          <p:cNvPr id="13" name="TextBox 12"/>
          <p:cNvSpPr txBox="1"/>
          <p:nvPr/>
        </p:nvSpPr>
        <p:spPr>
          <a:xfrm>
            <a:off x="2703976" y="2846899"/>
            <a:ext cx="656106" cy="369332"/>
          </a:xfrm>
          <a:prstGeom prst="rect">
            <a:avLst/>
          </a:prstGeom>
          <a:noFill/>
        </p:spPr>
        <p:txBody>
          <a:bodyPr wrap="square" rtlCol="0">
            <a:spAutoFit/>
          </a:bodyPr>
          <a:lstStyle/>
          <a:p>
            <a:pPr algn="ctr"/>
            <a:r>
              <a:rPr lang="en-US" dirty="0" smtClean="0"/>
              <a:t>H</a:t>
            </a:r>
            <a:endParaRPr lang="en-US" dirty="0"/>
          </a:p>
        </p:txBody>
      </p:sp>
      <p:sp>
        <p:nvSpPr>
          <p:cNvPr id="14"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6" name="TextBox 15"/>
          <p:cNvSpPr txBox="1"/>
          <p:nvPr/>
        </p:nvSpPr>
        <p:spPr>
          <a:xfrm>
            <a:off x="6093748" y="2662233"/>
            <a:ext cx="2277825" cy="1200329"/>
          </a:xfrm>
          <a:prstGeom prst="rect">
            <a:avLst/>
          </a:prstGeom>
          <a:noFill/>
        </p:spPr>
        <p:txBody>
          <a:bodyPr wrap="none" rtlCol="0">
            <a:spAutoFit/>
          </a:bodyPr>
          <a:lstStyle/>
          <a:p>
            <a:r>
              <a:rPr lang="en-US" dirty="0" smtClean="0"/>
              <a:t>Core = housekeeping</a:t>
            </a:r>
          </a:p>
          <a:p>
            <a:r>
              <a:rPr lang="en-US" dirty="0" smtClean="0"/>
              <a:t>BV = biosynthesis/TCA</a:t>
            </a:r>
          </a:p>
          <a:p>
            <a:r>
              <a:rPr lang="en-US" dirty="0" smtClean="0"/>
              <a:t>H = </a:t>
            </a:r>
            <a:r>
              <a:rPr lang="en-US" dirty="0" err="1" smtClean="0"/>
              <a:t>aa</a:t>
            </a:r>
            <a:r>
              <a:rPr lang="en-US" dirty="0" smtClean="0"/>
              <a:t>/sugar</a:t>
            </a:r>
          </a:p>
          <a:p>
            <a:r>
              <a:rPr lang="en-US" dirty="0" smtClean="0"/>
              <a:t>BV1 = </a:t>
            </a:r>
            <a:r>
              <a:rPr lang="mr-IN" dirty="0" smtClean="0"/>
              <a:t>…</a:t>
            </a:r>
            <a:endParaRPr lang="en-US" dirty="0"/>
          </a:p>
        </p:txBody>
      </p:sp>
    </p:spTree>
    <p:extLst>
      <p:ext uri="{BB962C8B-B14F-4D97-AF65-F5344CB8AC3E}">
        <p14:creationId xmlns:p14="http://schemas.microsoft.com/office/powerpoint/2010/main" val="39897314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Distinguishing features</a:t>
            </a:r>
            <a:endParaRPr lang="en-US" dirty="0"/>
          </a:p>
        </p:txBody>
      </p:sp>
      <p:pic>
        <p:nvPicPr>
          <p:cNvPr id="6" name="Content Placeholder 5" descr="fig4_BV_seed_strip.pdf"/>
          <p:cNvPicPr>
            <a:picLocks noGrp="1" noChangeAspect="1"/>
          </p:cNvPicPr>
          <p:nvPr>
            <p:ph idx="1"/>
          </p:nvPr>
        </p:nvPicPr>
        <p:blipFill>
          <a:blip r:embed="rId2">
            <a:extLst>
              <a:ext uri="{28A0092B-C50C-407E-A947-70E740481C1C}">
                <a14:useLocalDpi xmlns:a14="http://schemas.microsoft.com/office/drawing/2010/main" val="0"/>
              </a:ext>
            </a:extLst>
          </a:blip>
          <a:srcRect t="-7385" b="-7385"/>
          <a:stretch>
            <a:fillRect/>
          </a:stretch>
        </p:blipFill>
        <p:spPr/>
      </p:pic>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2534765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different between BV1 and BV2?</a:t>
            </a:r>
            <a:endParaRPr lang="en-US" dirty="0"/>
          </a:p>
        </p:txBody>
      </p:sp>
      <p:pic>
        <p:nvPicPr>
          <p:cNvPr id="6" name="Content Placeholder 5" descr="aldex_clean_BV.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0844" r="452"/>
          <a:stretch/>
        </p:blipFill>
        <p:spPr>
          <a:xfrm>
            <a:off x="-148124" y="931334"/>
            <a:ext cx="5734645" cy="5194830"/>
          </a:xfrm>
        </p:spPr>
      </p:pic>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sp>
        <p:nvSpPr>
          <p:cNvPr id="7" name="TextBox 6"/>
          <p:cNvSpPr txBox="1"/>
          <p:nvPr/>
        </p:nvSpPr>
        <p:spPr>
          <a:xfrm>
            <a:off x="185679" y="5015623"/>
            <a:ext cx="558191" cy="369332"/>
          </a:xfrm>
          <a:prstGeom prst="rect">
            <a:avLst/>
          </a:prstGeom>
          <a:noFill/>
        </p:spPr>
        <p:txBody>
          <a:bodyPr wrap="none" rtlCol="0">
            <a:spAutoFit/>
          </a:bodyPr>
          <a:lstStyle/>
          <a:p>
            <a:r>
              <a:rPr lang="en-US" dirty="0" smtClean="0"/>
              <a:t>BV1</a:t>
            </a:r>
            <a:endParaRPr lang="en-US" dirty="0"/>
          </a:p>
        </p:txBody>
      </p:sp>
      <p:sp>
        <p:nvSpPr>
          <p:cNvPr id="8" name="TextBox 7"/>
          <p:cNvSpPr txBox="1"/>
          <p:nvPr/>
        </p:nvSpPr>
        <p:spPr>
          <a:xfrm>
            <a:off x="185679" y="1494228"/>
            <a:ext cx="558191" cy="369332"/>
          </a:xfrm>
          <a:prstGeom prst="rect">
            <a:avLst/>
          </a:prstGeom>
          <a:noFill/>
        </p:spPr>
        <p:txBody>
          <a:bodyPr wrap="none" rtlCol="0">
            <a:spAutoFit/>
          </a:bodyPr>
          <a:lstStyle/>
          <a:p>
            <a:r>
              <a:rPr lang="en-US" dirty="0" smtClean="0"/>
              <a:t>BV2</a:t>
            </a:r>
            <a:endParaRPr lang="en-US" dirty="0"/>
          </a:p>
        </p:txBody>
      </p:sp>
      <p:sp>
        <p:nvSpPr>
          <p:cNvPr id="9" name="TextBox 8"/>
          <p:cNvSpPr txBox="1"/>
          <p:nvPr/>
        </p:nvSpPr>
        <p:spPr>
          <a:xfrm>
            <a:off x="5336940" y="1423872"/>
            <a:ext cx="3861155" cy="4078038"/>
          </a:xfrm>
          <a:prstGeom prst="rect">
            <a:avLst/>
          </a:prstGeom>
          <a:solidFill>
            <a:srgbClr val="C0504D">
              <a:alpha val="30000"/>
            </a:srgbClr>
          </a:solidFill>
        </p:spPr>
        <p:txBody>
          <a:bodyPr wrap="none" rtlCol="0">
            <a:spAutoFit/>
          </a:bodyPr>
          <a:lstStyle/>
          <a:p>
            <a:r>
              <a:rPr lang="mr-IN" sz="700" dirty="0">
                <a:latin typeface="+mj-lt"/>
              </a:rPr>
              <a:t>3-keto-L-gulonate 6-phosphate decarboxylase                                      </a:t>
            </a:r>
          </a:p>
          <a:p>
            <a:r>
              <a:rPr lang="mr-IN" sz="700" dirty="0">
                <a:latin typeface="+mj-lt"/>
              </a:rPr>
              <a:t>Carbon storage regulator                                                         </a:t>
            </a:r>
          </a:p>
          <a:p>
            <a:r>
              <a:rPr lang="mr-IN" sz="700" dirty="0">
                <a:latin typeface="+mj-lt"/>
              </a:rPr>
              <a:t>Catabolite repression HPr-like protein Crh                                       </a:t>
            </a:r>
          </a:p>
          <a:p>
            <a:r>
              <a:rPr lang="mr-IN" sz="700" dirty="0">
                <a:latin typeface="+mj-lt"/>
              </a:rPr>
              <a:t>Chemotaxis protein CheC -- inhibitor of MCP methylation                          </a:t>
            </a:r>
          </a:p>
          <a:p>
            <a:r>
              <a:rPr lang="mr-IN" sz="700" dirty="0">
                <a:latin typeface="+mj-lt"/>
              </a:rPr>
              <a:t>Chemotaxis protein CheD                                                          </a:t>
            </a:r>
          </a:p>
          <a:p>
            <a:r>
              <a:rPr lang="mr-IN" sz="700" dirty="0">
                <a:latin typeface="+mj-lt"/>
              </a:rPr>
              <a:t>Chemotaxis protein CheV (EC 2.7.3.-)                                             </a:t>
            </a:r>
          </a:p>
          <a:p>
            <a:r>
              <a:rPr lang="mr-IN" sz="700" dirty="0">
                <a:latin typeface="+mj-lt"/>
              </a:rPr>
              <a:t>Chemotaxis protein methyltransferase CheR (EC 2.1.1.80)                          </a:t>
            </a:r>
          </a:p>
          <a:p>
            <a:r>
              <a:rPr lang="mr-IN" sz="700" dirty="0">
                <a:latin typeface="+mj-lt"/>
              </a:rPr>
              <a:t>Chemotaxis response regulator …-glutamate methylesterase CheB (EC 3.1.1.61)</a:t>
            </a:r>
          </a:p>
          <a:p>
            <a:r>
              <a:rPr lang="mr-IN" sz="700" dirty="0">
                <a:latin typeface="+mj-lt"/>
              </a:rPr>
              <a:t>Flagellar basal-body rod protein FlgB                                            </a:t>
            </a:r>
          </a:p>
          <a:p>
            <a:r>
              <a:rPr lang="mr-IN" sz="700" dirty="0">
                <a:latin typeface="+mj-lt"/>
              </a:rPr>
              <a:t>Flagellar basal-body rod protein FlgC                                            </a:t>
            </a:r>
          </a:p>
          <a:p>
            <a:r>
              <a:rPr lang="mr-IN" sz="700" dirty="0">
                <a:latin typeface="+mj-lt"/>
              </a:rPr>
              <a:t>Flagellar basal-body rod protein FlgF                                            </a:t>
            </a:r>
          </a:p>
          <a:p>
            <a:r>
              <a:rPr lang="mr-IN" sz="700" dirty="0">
                <a:latin typeface="+mj-lt"/>
              </a:rPr>
              <a:t>Flagellar basal-body rod protein FlgG                                            </a:t>
            </a:r>
          </a:p>
          <a:p>
            <a:r>
              <a:rPr lang="mr-IN" sz="700" dirty="0">
                <a:latin typeface="+mj-lt"/>
              </a:rPr>
              <a:t>Flagellar biosynthesis protein FliS                                              </a:t>
            </a:r>
          </a:p>
          <a:p>
            <a:r>
              <a:rPr lang="mr-IN" sz="700" dirty="0">
                <a:latin typeface="+mj-lt"/>
              </a:rPr>
              <a:t>Flagellar hook protein FlgE                                                      </a:t>
            </a:r>
          </a:p>
          <a:p>
            <a:r>
              <a:rPr lang="mr-IN" sz="700" dirty="0">
                <a:latin typeface="+mj-lt"/>
              </a:rPr>
              <a:t>Flagellar hook-associated protein FlgK                                           </a:t>
            </a:r>
          </a:p>
          <a:p>
            <a:r>
              <a:rPr lang="mr-IN" sz="700" dirty="0">
                <a:latin typeface="+mj-lt"/>
              </a:rPr>
              <a:t>Flagellar motor rotation protein MotA                                            </a:t>
            </a:r>
          </a:p>
          <a:p>
            <a:r>
              <a:rPr lang="mr-IN" sz="700" dirty="0">
                <a:latin typeface="+mj-lt"/>
              </a:rPr>
              <a:t>Flagellar motor rotation protein MotB                                            </a:t>
            </a:r>
          </a:p>
          <a:p>
            <a:r>
              <a:rPr lang="mr-IN" sz="700" dirty="0">
                <a:latin typeface="+mj-lt"/>
              </a:rPr>
              <a:t>Flagellar motor switch protein FliG                                              </a:t>
            </a:r>
          </a:p>
          <a:p>
            <a:r>
              <a:rPr lang="mr-IN" sz="700" dirty="0">
                <a:latin typeface="+mj-lt"/>
              </a:rPr>
              <a:t>Flagellar motor switch protein FliM                                              </a:t>
            </a:r>
          </a:p>
          <a:p>
            <a:r>
              <a:rPr lang="mr-IN" sz="700" dirty="0">
                <a:latin typeface="+mj-lt"/>
              </a:rPr>
              <a:t>Flagellar motor switch protein FliN                                              </a:t>
            </a:r>
          </a:p>
          <a:p>
            <a:r>
              <a:rPr lang="mr-IN" sz="700" dirty="0">
                <a:latin typeface="+mj-lt"/>
              </a:rPr>
              <a:t>Flagellar protein FliJ                                                           </a:t>
            </a:r>
          </a:p>
          <a:p>
            <a:r>
              <a:rPr lang="mr-IN" sz="700" dirty="0">
                <a:latin typeface="+mj-lt"/>
              </a:rPr>
              <a:t>Flagellin protein FlaB                                                           </a:t>
            </a:r>
          </a:p>
          <a:p>
            <a:r>
              <a:rPr lang="mr-IN" sz="700" dirty="0">
                <a:latin typeface="+mj-lt"/>
              </a:rPr>
              <a:t>Glucosamine-1-phosphate N-acetyltransferase (EC 2.3.1.157)                       </a:t>
            </a:r>
          </a:p>
          <a:p>
            <a:r>
              <a:rPr lang="mr-IN" sz="700" dirty="0">
                <a:latin typeface="+mj-lt"/>
              </a:rPr>
              <a:t>GTP-sensing transcriptional pleiotropic repressor codY                           </a:t>
            </a:r>
          </a:p>
          <a:p>
            <a:r>
              <a:rPr lang="mr-IN" sz="700" dirty="0">
                <a:latin typeface="+mj-lt"/>
              </a:rPr>
              <a:t>Iron-sulfur cluster assembly scaffold protein IscU                               </a:t>
            </a:r>
          </a:p>
          <a:p>
            <a:r>
              <a:rPr lang="mr-IN" sz="700" dirty="0">
                <a:latin typeface="+mj-lt"/>
              </a:rPr>
              <a:t>Negative regulator of flagellin synthesis                                        </a:t>
            </a:r>
          </a:p>
          <a:p>
            <a:r>
              <a:rPr lang="mr-IN" sz="700" dirty="0">
                <a:latin typeface="+mj-lt"/>
              </a:rPr>
              <a:t>Ornithine carbamoyltransferase (EC 2.1.3.3)                                      </a:t>
            </a:r>
          </a:p>
          <a:p>
            <a:r>
              <a:rPr lang="mr-IN" sz="700" dirty="0">
                <a:latin typeface="+mj-lt"/>
              </a:rPr>
              <a:t>Positive regulator of CheA protein activity (CheW)                               </a:t>
            </a:r>
          </a:p>
          <a:p>
            <a:r>
              <a:rPr lang="mr-IN" sz="700" dirty="0">
                <a:latin typeface="+mj-lt"/>
              </a:rPr>
              <a:t>Protein export cytoplasm protein SecA ATPase RNA helicase (TC 3.A.5.1.1)         </a:t>
            </a:r>
          </a:p>
          <a:p>
            <a:r>
              <a:rPr lang="mr-IN" sz="700" dirty="0">
                <a:latin typeface="+mj-lt"/>
              </a:rPr>
              <a:t>Pyridoxine biosynthesis glutamine amidotransferase, synthase (EC 2.4.2.-)</a:t>
            </a:r>
          </a:p>
          <a:p>
            <a:r>
              <a:rPr lang="mr-IN" sz="700" dirty="0">
                <a:latin typeface="+mj-lt"/>
              </a:rPr>
              <a:t>Pyrophosphate-energized proton pump (EC 3.6.1.1)                                 </a:t>
            </a:r>
          </a:p>
          <a:p>
            <a:r>
              <a:rPr lang="mr-IN" sz="700" dirty="0">
                <a:latin typeface="+mj-lt"/>
              </a:rPr>
              <a:t>Serine phosphatase RsbU, regulator of sigma subunit                              </a:t>
            </a:r>
          </a:p>
          <a:p>
            <a:r>
              <a:rPr lang="mr-IN" sz="700" dirty="0">
                <a:latin typeface="+mj-lt"/>
              </a:rPr>
              <a:t>Serine-protein kinase rsbW (EC 2.7.11.1)                                         </a:t>
            </a:r>
          </a:p>
          <a:p>
            <a:r>
              <a:rPr lang="mr-IN" sz="700" dirty="0">
                <a:latin typeface="+mj-lt"/>
              </a:rPr>
              <a:t>Signal transduction histidine kinase CheA (EC 2.7.3.-)                           </a:t>
            </a:r>
          </a:p>
          <a:p>
            <a:r>
              <a:rPr lang="mr-IN" sz="700" dirty="0">
                <a:latin typeface="+mj-lt"/>
              </a:rPr>
              <a:t>spore peptidoglycan hydrolase (N-acetylglucosaminidase) (EC 3.2.1.-)             </a:t>
            </a:r>
          </a:p>
          <a:p>
            <a:r>
              <a:rPr lang="mr-IN" sz="700" dirty="0">
                <a:latin typeface="+mj-lt"/>
              </a:rPr>
              <a:t>Substrate-specific component ThiT of thiamin ECF transporter                     </a:t>
            </a:r>
          </a:p>
          <a:p>
            <a:r>
              <a:rPr lang="mr-IN" sz="700" dirty="0">
                <a:latin typeface="+mj-lt"/>
              </a:rPr>
              <a:t>Thiol peroxidase, Tpx-type (EC 1.11.1.15) </a:t>
            </a:r>
          </a:p>
        </p:txBody>
      </p:sp>
      <p:sp>
        <p:nvSpPr>
          <p:cNvPr id="10" name="Oval 9"/>
          <p:cNvSpPr/>
          <p:nvPr/>
        </p:nvSpPr>
        <p:spPr>
          <a:xfrm rot="19560000">
            <a:off x="1911549" y="3087437"/>
            <a:ext cx="705605" cy="2424432"/>
          </a:xfrm>
          <a:prstGeom prst="ellipse">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4119561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Metabolome</a:t>
            </a:r>
            <a:r>
              <a:rPr lang="en-US" dirty="0" smtClean="0"/>
              <a:t> - subset</a:t>
            </a:r>
            <a:endParaRPr lang="en-US" dirty="0"/>
          </a:p>
        </p:txBody>
      </p:sp>
      <p:pic>
        <p:nvPicPr>
          <p:cNvPr id="6" name="Content Placeholder 5" descr="fig5_metabolom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26" t="50966" r="-223"/>
          <a:stretch/>
        </p:blipFill>
        <p:spPr>
          <a:xfrm>
            <a:off x="772664" y="2013945"/>
            <a:ext cx="7689420" cy="3732855"/>
          </a:xfrm>
        </p:spPr>
      </p:pic>
      <p:sp>
        <p:nvSpPr>
          <p:cNvPr id="4" name="Date Placeholder 3"/>
          <p:cNvSpPr>
            <a:spLocks noGrp="1"/>
          </p:cNvSpPr>
          <p:nvPr>
            <p:ph type="dt" sz="half" idx="10"/>
          </p:nvPr>
        </p:nvSpPr>
        <p:spPr/>
        <p:txBody>
          <a:bodyPr/>
          <a:lstStyle/>
          <a:p>
            <a:r>
              <a:rPr lang="en-CA" smtClean="0"/>
              <a:t>April 2018</a:t>
            </a:r>
            <a:endParaRPr lang="en-US"/>
          </a:p>
        </p:txBody>
      </p:sp>
      <p:sp>
        <p:nvSpPr>
          <p:cNvPr id="5" name="Footer Placeholder 4"/>
          <p:cNvSpPr>
            <a:spLocks noGrp="1"/>
          </p:cNvSpPr>
          <p:nvPr>
            <p:ph type="ftr" sz="quarter" idx="11"/>
          </p:nvPr>
        </p:nvSpPr>
        <p:spPr/>
        <p:txBody>
          <a:bodyPr/>
          <a:lstStyle/>
          <a:p>
            <a:r>
              <a:rPr lang="en-US" smtClean="0"/>
              <a:t>EBI Hinxton</a:t>
            </a:r>
            <a:endParaRPr lang="en-US"/>
          </a:p>
        </p:txBody>
      </p:sp>
      <p:sp>
        <p:nvSpPr>
          <p:cNvPr id="7" name="TextBox 6"/>
          <p:cNvSpPr txBox="1"/>
          <p:nvPr/>
        </p:nvSpPr>
        <p:spPr>
          <a:xfrm>
            <a:off x="2578666" y="1372562"/>
            <a:ext cx="827458" cy="369332"/>
          </a:xfrm>
          <a:prstGeom prst="rect">
            <a:avLst/>
          </a:prstGeom>
          <a:noFill/>
        </p:spPr>
        <p:txBody>
          <a:bodyPr wrap="none" rtlCol="0">
            <a:spAutoFit/>
          </a:bodyPr>
          <a:lstStyle/>
          <a:p>
            <a:r>
              <a:rPr lang="en-US" dirty="0" smtClean="0"/>
              <a:t>GC-MS</a:t>
            </a:r>
            <a:endParaRPr lang="en-US" dirty="0"/>
          </a:p>
        </p:txBody>
      </p:sp>
      <p:sp>
        <p:nvSpPr>
          <p:cNvPr id="8" name="TextBox 7"/>
          <p:cNvSpPr txBox="1"/>
          <p:nvPr/>
        </p:nvSpPr>
        <p:spPr>
          <a:xfrm>
            <a:off x="6374554" y="1422340"/>
            <a:ext cx="659155" cy="369332"/>
          </a:xfrm>
          <a:prstGeom prst="rect">
            <a:avLst/>
          </a:prstGeom>
          <a:noFill/>
        </p:spPr>
        <p:txBody>
          <a:bodyPr wrap="none" rtlCol="0">
            <a:spAutoFit/>
          </a:bodyPr>
          <a:lstStyle/>
          <a:p>
            <a:r>
              <a:rPr lang="en-US" dirty="0" smtClean="0"/>
              <a:t>NMR</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3917242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EBI Hinxton</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28638385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a:t>
            </a:r>
            <a:r>
              <a:rPr lang="en-US" smtClean="0"/>
              <a:t>(more) </a:t>
            </a:r>
            <a:r>
              <a:rPr lang="en-US" dirty="0" smtClean="0"/>
              <a:t>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EBI Hinxton</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38485852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 Wong </a:t>
            </a:r>
            <a:r>
              <a:rPr lang="en-US" sz="1200" dirty="0" err="1" smtClean="0">
                <a:solidFill>
                  <a:schemeClr val="bg1">
                    <a:lumMod val="75000"/>
                  </a:schemeClr>
                </a:solidFill>
              </a:rPr>
              <a:t>PLoS</a:t>
            </a:r>
            <a:r>
              <a:rPr lang="en-US" sz="1200" dirty="0" smtClean="0">
                <a:solidFill>
                  <a:schemeClr val="bg1">
                    <a:lumMod val="75000"/>
                  </a:schemeClr>
                </a:solidFill>
              </a:rPr>
              <a:t> ONE 2016)</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000" dirty="0" smtClean="0"/>
          </a:p>
          <a:p>
            <a:pPr lvl="1"/>
            <a:r>
              <a:rPr lang="en-US" sz="2000" dirty="0"/>
              <a:t>FP rates driven by </a:t>
            </a:r>
            <a:r>
              <a:rPr lang="en-US" sz="2000" dirty="0" err="1"/>
              <a:t>sparsity</a:t>
            </a:r>
            <a:r>
              <a:rPr lang="en-US" sz="2000" dirty="0"/>
              <a:t> </a:t>
            </a:r>
            <a:r>
              <a:rPr lang="en-US" sz="1200" dirty="0">
                <a:solidFill>
                  <a:schemeClr val="bg1">
                    <a:lumMod val="75000"/>
                  </a:schemeClr>
                </a:solidFill>
              </a:rPr>
              <a:t>(</a:t>
            </a:r>
            <a:r>
              <a:rPr lang="en-US" sz="1200" dirty="0" err="1">
                <a:solidFill>
                  <a:schemeClr val="bg1">
                    <a:lumMod val="75000"/>
                  </a:schemeClr>
                </a:solidFill>
              </a:rPr>
              <a:t>Thorsen</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Hawindel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p>
        </p:txBody>
      </p:sp>
      <p:sp>
        <p:nvSpPr>
          <p:cNvPr id="4" name="Footer Placeholder 3"/>
          <p:cNvSpPr>
            <a:spLocks noGrp="1"/>
          </p:cNvSpPr>
          <p:nvPr>
            <p:ph type="ftr" sz="quarter" idx="11"/>
          </p:nvPr>
        </p:nvSpPr>
        <p:spPr/>
        <p:txBody>
          <a:bodyPr/>
          <a:lstStyle/>
          <a:p>
            <a:r>
              <a:rPr lang="it-IT" smtClean="0"/>
              <a:t>EBI Hinxton</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Examine </a:t>
            </a:r>
            <a:r>
              <a:rPr lang="en-US" b="1" u="sng" dirty="0" smtClean="0">
                <a:solidFill>
                  <a:schemeClr val="bg1"/>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EBI Hinxton</a:t>
            </a:r>
            <a:endParaRPr lang="en-US"/>
          </a:p>
        </p:txBody>
      </p:sp>
      <p:sp>
        <p:nvSpPr>
          <p:cNvPr id="5" name="Date Placeholder 4"/>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9" name="Content Placeholder 8"/>
          <p:cNvSpPr>
            <a:spLocks noGrp="1"/>
          </p:cNvSpPr>
          <p:nvPr>
            <p:ph idx="1"/>
          </p:nvPr>
        </p:nvSpPr>
        <p:spPr/>
        <p:txBody>
          <a:bodyPr>
            <a:normAutofit/>
          </a:bodyPr>
          <a:lstStyle/>
          <a:p>
            <a:r>
              <a:rPr lang="en-US" dirty="0" smtClean="0"/>
              <a:t>Information about what is being made now</a:t>
            </a:r>
          </a:p>
          <a:p>
            <a:r>
              <a:rPr lang="en-US" dirty="0" smtClean="0"/>
              <a:t>Often unbalanced</a:t>
            </a:r>
          </a:p>
          <a:p>
            <a:pPr lvl="1"/>
            <a:r>
              <a:rPr lang="en-US" dirty="0"/>
              <a:t>Different conditions can have different taxonomic compositions</a:t>
            </a:r>
          </a:p>
          <a:p>
            <a:pPr lvl="1"/>
            <a:r>
              <a:rPr lang="en-US" dirty="0" smtClean="0"/>
              <a:t>Both absolute and relative abundance of the taxa and their transcripts can change</a:t>
            </a:r>
          </a:p>
          <a:p>
            <a:r>
              <a:rPr lang="en-US" dirty="0" smtClean="0"/>
              <a:t>Relative abundance does not necessarily reflect environmental reality in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17052489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75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5" name="Date Placeholder 4"/>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4505917"/>
              </p:ext>
            </p:extLst>
          </p:nvPr>
        </p:nvGraphicFramePr>
        <p:xfrm>
          <a:off x="457200" y="1600200"/>
          <a:ext cx="8081964" cy="3576319"/>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a:t>
                      </a:r>
                      <a:r>
                        <a:rPr lang="en-US" dirty="0" smtClean="0">
                          <a:solidFill>
                            <a:srgbClr val="000000"/>
                          </a:solidFill>
                        </a:rPr>
                        <a:t>Diversity/Ordination</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Clustering/Ordination</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Often</a:t>
                      </a:r>
                      <a:r>
                        <a:rPr lang="en-US" baseline="0" dirty="0" smtClean="0"/>
                        <a:t> rare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EBI Hinxton</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r>
              <a:rPr lang="en-US" sz="1800" dirty="0" err="1" smtClean="0"/>
              <a:t>Bctor</a:t>
            </a:r>
            <a:r>
              <a:rPr lang="en-US" sz="1800" dirty="0" smtClean="0"/>
              <a:t>)</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(CRAN)</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Normalizations don’t cut it by themselves (Simulated 4 feature dataset)</a:t>
            </a:r>
            <a:endParaRPr lang="en-US" sz="2000" dirty="0"/>
          </a:p>
        </p:txBody>
      </p:sp>
      <p:pic>
        <p:nvPicPr>
          <p:cNvPr id="5" name="Content Placeholder 4"/>
          <p:cNvPicPr>
            <a:picLocks noGrp="1" noChangeAspect="1"/>
          </p:cNvPicPr>
          <p:nvPr>
            <p:ph idx="1"/>
          </p:nvPr>
        </p:nvPicPr>
        <p:blipFill rotWithShape="1">
          <a:blip r:embed="rId2"/>
          <a:srcRect l="-2069" r="-2071"/>
          <a:stretch/>
        </p:blipFill>
        <p:spPr>
          <a:xfrm>
            <a:off x="350762" y="980104"/>
            <a:ext cx="3519713" cy="5501482"/>
          </a:xfrm>
        </p:spPr>
      </p:pic>
      <p:sp>
        <p:nvSpPr>
          <p:cNvPr id="4" name="Footer Placeholder 3"/>
          <p:cNvSpPr>
            <a:spLocks noGrp="1"/>
          </p:cNvSpPr>
          <p:nvPr>
            <p:ph type="ftr" sz="quarter" idx="11"/>
          </p:nvPr>
        </p:nvSpPr>
        <p:spPr/>
        <p:txBody>
          <a:bodyPr/>
          <a:lstStyle/>
          <a:p>
            <a:r>
              <a:rPr lang="en-US" sz="2000" smtClean="0"/>
              <a:t>EBI Hinxton</a:t>
            </a:r>
            <a:endParaRPr lang="en-US" sz="2000"/>
          </a:p>
        </p:txBody>
      </p:sp>
      <p:sp>
        <p:nvSpPr>
          <p:cNvPr id="3" name="TextBox 2"/>
          <p:cNvSpPr txBox="1"/>
          <p:nvPr/>
        </p:nvSpPr>
        <p:spPr>
          <a:xfrm>
            <a:off x="4728657" y="1336097"/>
            <a:ext cx="2831875" cy="4708981"/>
          </a:xfrm>
          <a:prstGeom prst="rect">
            <a:avLst/>
          </a:prstGeom>
          <a:noFill/>
        </p:spPr>
        <p:txBody>
          <a:bodyPr wrap="none" rtlCol="0">
            <a:spAutoFit/>
          </a:bodyPr>
          <a:lstStyle/>
          <a:p>
            <a:r>
              <a:rPr lang="en-US" sz="2000" dirty="0" smtClean="0"/>
              <a:t>What we want to explore</a:t>
            </a:r>
          </a:p>
          <a:p>
            <a:endParaRPr lang="en-US" sz="2000" dirty="0"/>
          </a:p>
          <a:p>
            <a:endParaRPr lang="en-US" sz="2000" dirty="0" smtClean="0"/>
          </a:p>
          <a:p>
            <a:endParaRPr lang="en-US" sz="2000" dirty="0" smtClean="0"/>
          </a:p>
          <a:p>
            <a:endParaRPr lang="en-US" sz="2000" dirty="0" smtClean="0"/>
          </a:p>
          <a:p>
            <a:r>
              <a:rPr lang="en-US" sz="2000" dirty="0" smtClean="0"/>
              <a:t>What we have</a:t>
            </a:r>
          </a:p>
          <a:p>
            <a:endParaRPr lang="en-US" sz="2000" dirty="0" smtClean="0"/>
          </a:p>
          <a:p>
            <a:endParaRPr lang="en-US" sz="2000" dirty="0"/>
          </a:p>
          <a:p>
            <a:endParaRPr lang="en-US" sz="2000" dirty="0" smtClean="0"/>
          </a:p>
          <a:p>
            <a:r>
              <a:rPr lang="en-US" sz="2000" dirty="0" smtClean="0"/>
              <a:t>Normalized counts</a:t>
            </a:r>
          </a:p>
          <a:p>
            <a:endParaRPr lang="en-US" sz="2000" dirty="0"/>
          </a:p>
          <a:p>
            <a:endParaRPr lang="en-US" sz="2000" dirty="0" smtClean="0"/>
          </a:p>
          <a:p>
            <a:endParaRPr lang="en-US" sz="2000" dirty="0" smtClean="0"/>
          </a:p>
          <a:p>
            <a:endParaRPr lang="en-US" sz="2000" dirty="0" smtClean="0"/>
          </a:p>
          <a:p>
            <a:r>
              <a:rPr lang="en-US" sz="2000" dirty="0" smtClean="0"/>
              <a:t>CLR transformed</a:t>
            </a:r>
            <a:endParaRPr lang="en-US" sz="2000" dirty="0"/>
          </a:p>
        </p:txBody>
      </p:sp>
      <p:pic>
        <p:nvPicPr>
          <p:cNvPr id="6" name="Picture 5"/>
          <p:cNvPicPr>
            <a:picLocks noChangeAspect="1"/>
          </p:cNvPicPr>
          <p:nvPr/>
        </p:nvPicPr>
        <p:blipFill>
          <a:blip r:embed="rId3"/>
          <a:stretch>
            <a:fillRect/>
          </a:stretch>
        </p:blipFill>
        <p:spPr>
          <a:xfrm>
            <a:off x="7273274" y="2457143"/>
            <a:ext cx="1104900" cy="393700"/>
          </a:xfrm>
          <a:prstGeom prst="rect">
            <a:avLst/>
          </a:prstGeom>
        </p:spPr>
      </p:pic>
      <p:pic>
        <p:nvPicPr>
          <p:cNvPr id="7" name="Picture 6"/>
          <p:cNvPicPr>
            <a:picLocks noChangeAspect="1"/>
          </p:cNvPicPr>
          <p:nvPr/>
        </p:nvPicPr>
        <p:blipFill>
          <a:blip r:embed="rId4"/>
          <a:stretch>
            <a:fillRect/>
          </a:stretch>
        </p:blipFill>
        <p:spPr>
          <a:xfrm>
            <a:off x="7338585" y="3920368"/>
            <a:ext cx="1143000" cy="723900"/>
          </a:xfrm>
          <a:prstGeom prst="rect">
            <a:avLst/>
          </a:prstGeom>
        </p:spPr>
      </p:pic>
      <p:pic>
        <p:nvPicPr>
          <p:cNvPr id="8" name="Picture 7"/>
          <p:cNvPicPr>
            <a:picLocks noChangeAspect="1"/>
          </p:cNvPicPr>
          <p:nvPr/>
        </p:nvPicPr>
        <p:blipFill>
          <a:blip r:embed="rId5"/>
          <a:stretch>
            <a:fillRect/>
          </a:stretch>
        </p:blipFill>
        <p:spPr>
          <a:xfrm>
            <a:off x="6851147" y="5638678"/>
            <a:ext cx="2120900" cy="406400"/>
          </a:xfrm>
          <a:prstGeom prst="rect">
            <a:avLst/>
          </a:prstGeom>
        </p:spPr>
      </p:pic>
      <p:pic>
        <p:nvPicPr>
          <p:cNvPr id="9" name="Picture 8"/>
          <p:cNvPicPr>
            <a:picLocks noChangeAspect="1"/>
          </p:cNvPicPr>
          <p:nvPr/>
        </p:nvPicPr>
        <p:blipFill>
          <a:blip r:embed="rId6"/>
          <a:stretch>
            <a:fillRect/>
          </a:stretch>
        </p:blipFill>
        <p:spPr>
          <a:xfrm>
            <a:off x="7253113" y="2869591"/>
            <a:ext cx="1181100" cy="368300"/>
          </a:xfrm>
          <a:prstGeom prst="rect">
            <a:avLst/>
          </a:prstGeom>
        </p:spPr>
      </p:pic>
      <p:pic>
        <p:nvPicPr>
          <p:cNvPr id="10" name="Picture 9"/>
          <p:cNvPicPr>
            <a:picLocks noChangeAspect="1"/>
          </p:cNvPicPr>
          <p:nvPr/>
        </p:nvPicPr>
        <p:blipFill>
          <a:blip r:embed="rId7"/>
          <a:stretch>
            <a:fillRect/>
          </a:stretch>
        </p:blipFill>
        <p:spPr>
          <a:xfrm>
            <a:off x="7008385" y="3201909"/>
            <a:ext cx="1473200" cy="355600"/>
          </a:xfrm>
          <a:prstGeom prst="rect">
            <a:avLst/>
          </a:prstGeom>
        </p:spPr>
      </p:pic>
      <p:sp>
        <p:nvSpPr>
          <p:cNvPr id="11" name="Date Placeholder 10"/>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75527182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is a ‘</a:t>
            </a:r>
            <a:r>
              <a:rPr lang="en-US" dirty="0" err="1" smtClean="0"/>
              <a:t>uge</a:t>
            </a:r>
            <a:r>
              <a:rPr lang="en-US" dirty="0" smtClean="0"/>
              <a:t> problem</a:t>
            </a:r>
            <a:endParaRPr lang="en-US" dirty="0"/>
          </a:p>
        </p:txBody>
      </p:sp>
      <p:pic>
        <p:nvPicPr>
          <p:cNvPr id="5" name="Content Placeholder 4"/>
          <p:cNvPicPr>
            <a:picLocks noGrp="1" noChangeAspect="1"/>
          </p:cNvPicPr>
          <p:nvPr>
            <p:ph idx="1"/>
          </p:nvPr>
        </p:nvPicPr>
        <p:blipFill rotWithShape="1">
          <a:blip r:embed="rId2"/>
          <a:srcRect l="500" r="-1628"/>
          <a:stretch/>
        </p:blipFill>
        <p:spPr>
          <a:xfrm>
            <a:off x="191105" y="1600200"/>
            <a:ext cx="4596190" cy="4525963"/>
          </a:xfrm>
        </p:spPr>
      </p:pic>
      <p:sp>
        <p:nvSpPr>
          <p:cNvPr id="4" name="Footer Placeholder 3"/>
          <p:cNvSpPr>
            <a:spLocks noGrp="1"/>
          </p:cNvSpPr>
          <p:nvPr>
            <p:ph type="ftr" sz="quarter" idx="11"/>
          </p:nvPr>
        </p:nvSpPr>
        <p:spPr/>
        <p:txBody>
          <a:bodyPr/>
          <a:lstStyle/>
          <a:p>
            <a:r>
              <a:rPr lang="en-US" smtClean="0"/>
              <a:t>EBI Hinxton</a:t>
            </a:r>
            <a:endParaRPr lang="en-US"/>
          </a:p>
        </p:txBody>
      </p:sp>
      <p:pic>
        <p:nvPicPr>
          <p:cNvPr id="6" name="Picture 5"/>
          <p:cNvPicPr>
            <a:picLocks noChangeAspect="1"/>
          </p:cNvPicPr>
          <p:nvPr/>
        </p:nvPicPr>
        <p:blipFill>
          <a:blip r:embed="rId3"/>
          <a:stretch>
            <a:fillRect/>
          </a:stretch>
        </p:blipFill>
        <p:spPr>
          <a:xfrm>
            <a:off x="4787295" y="1804004"/>
            <a:ext cx="4051300" cy="1701800"/>
          </a:xfrm>
          <a:prstGeom prst="rect">
            <a:avLst/>
          </a:prstGeom>
        </p:spPr>
      </p:pic>
      <p:sp>
        <p:nvSpPr>
          <p:cNvPr id="3" name="TextBox 2"/>
          <p:cNvSpPr txBox="1"/>
          <p:nvPr/>
        </p:nvSpPr>
        <p:spPr>
          <a:xfrm>
            <a:off x="5358190" y="3664857"/>
            <a:ext cx="3181048" cy="2585323"/>
          </a:xfrm>
          <a:prstGeom prst="rect">
            <a:avLst/>
          </a:prstGeom>
          <a:noFill/>
        </p:spPr>
        <p:txBody>
          <a:bodyPr wrap="square" rtlCol="0">
            <a:spAutoFit/>
          </a:bodyPr>
          <a:lstStyle/>
          <a:p>
            <a:r>
              <a:rPr lang="en-US" dirty="0" smtClean="0"/>
              <a:t>Numerical correlation is independent of number of features</a:t>
            </a:r>
          </a:p>
          <a:p>
            <a:endParaRPr lang="en-US" dirty="0"/>
          </a:p>
          <a:p>
            <a:r>
              <a:rPr lang="en-US" dirty="0" smtClean="0"/>
              <a:t>Proportional correlation depends on other features</a:t>
            </a:r>
          </a:p>
          <a:p>
            <a:endParaRPr lang="en-US" dirty="0"/>
          </a:p>
          <a:p>
            <a:r>
              <a:rPr lang="en-US" dirty="0" smtClean="0"/>
              <a:t>Spurious correlation, </a:t>
            </a:r>
            <a:r>
              <a:rPr lang="en-US" dirty="0" err="1" smtClean="0"/>
              <a:t>subcompositional</a:t>
            </a:r>
            <a:r>
              <a:rPr lang="en-US" dirty="0" smtClean="0"/>
              <a:t> incoherence</a:t>
            </a:r>
            <a:endParaRPr lang="en-US" dirty="0"/>
          </a:p>
        </p:txBody>
      </p:sp>
      <p:sp>
        <p:nvSpPr>
          <p:cNvPr id="7" name="Date Placeholder 6"/>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23414206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measure constant ratio</a:t>
            </a:r>
            <a:endParaRPr lang="en-US" dirty="0"/>
          </a:p>
        </p:txBody>
      </p:sp>
      <p:pic>
        <p:nvPicPr>
          <p:cNvPr id="5" name="Content Placeholder 4"/>
          <p:cNvPicPr>
            <a:picLocks noGrp="1" noChangeAspect="1"/>
          </p:cNvPicPr>
          <p:nvPr>
            <p:ph idx="1"/>
          </p:nvPr>
        </p:nvPicPr>
        <p:blipFill>
          <a:blip r:embed="rId2"/>
          <a:srcRect l="-30616" r="-30616"/>
          <a:stretch>
            <a:fillRect/>
          </a:stretch>
        </p:blipFill>
        <p:spPr/>
      </p:pic>
      <p:sp>
        <p:nvSpPr>
          <p:cNvPr id="4" name="Footer Placeholder 3"/>
          <p:cNvSpPr>
            <a:spLocks noGrp="1"/>
          </p:cNvSpPr>
          <p:nvPr>
            <p:ph type="ftr" sz="quarter" idx="11"/>
          </p:nvPr>
        </p:nvSpPr>
        <p:spPr/>
        <p:txBody>
          <a:bodyPr/>
          <a:lstStyle/>
          <a:p>
            <a:r>
              <a:rPr lang="en-US" smtClean="0"/>
              <a:t>EBI Hinxton</a:t>
            </a:r>
            <a:endParaRPr lang="en-US"/>
          </a:p>
        </p:txBody>
      </p:sp>
      <p:sp>
        <p:nvSpPr>
          <p:cNvPr id="3" name="Date Placeholder 2"/>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68965102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EBI Hinxton</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151341071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417638"/>
            <a:ext cx="4374444" cy="5078314"/>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r>
              <a:rPr lang="en-US" dirty="0" smtClean="0"/>
              <a:t> (MVP)</a:t>
            </a:r>
          </a:p>
          <a:p>
            <a:pPr marL="742950" lvl="1" indent="-285750">
              <a:buFont typeface="Wingdings" charset="2"/>
              <a:buChar char="§"/>
            </a:pPr>
            <a:r>
              <a:rPr lang="en-US" dirty="0" smtClean="0"/>
              <a:t>Values replaced by estimated probability of observing variable given total</a:t>
            </a:r>
          </a:p>
          <a:p>
            <a:pPr marL="742950" lvl="1" indent="-285750">
              <a:buFont typeface="Wingdings" charset="2"/>
              <a:buChar char="§"/>
            </a:pPr>
            <a:r>
              <a:rPr lang="en-US" dirty="0" smtClean="0"/>
              <a:t>Highest counts have least relative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EBI Hinxton</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13291266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EBI Hinxton</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Date Placeholder 6"/>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2605964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Most common vaginal </a:t>
            </a:r>
            <a:r>
              <a:rPr lang="en-US" dirty="0" err="1" smtClean="0"/>
              <a:t>dysbiosis</a:t>
            </a:r>
            <a:endParaRPr lang="en-US" dirty="0" smtClean="0"/>
          </a:p>
          <a:p>
            <a:pPr lvl="1"/>
            <a:r>
              <a:rPr lang="en-US" dirty="0" smtClean="0"/>
              <a:t>H is predominantly </a:t>
            </a:r>
            <a:r>
              <a:rPr lang="en-US" i="1" dirty="0" smtClean="0"/>
              <a:t>Lactobacillus</a:t>
            </a:r>
            <a:r>
              <a:rPr lang="en-US" dirty="0" smtClean="0"/>
              <a:t> sp.</a:t>
            </a:r>
          </a:p>
          <a:p>
            <a:pPr lvl="1"/>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pPr lvl="1"/>
            <a:r>
              <a:rPr lang="en-US" dirty="0" smtClean="0"/>
              <a:t>Group genes to functional level (SEED, KEGG)</a:t>
            </a:r>
          </a:p>
          <a:p>
            <a:pPr lvl="1"/>
            <a:r>
              <a:rPr lang="en-US" dirty="0" smtClean="0"/>
              <a:t>Sparse</a:t>
            </a:r>
            <a:endParaRPr lang="en-US" dirty="0"/>
          </a:p>
          <a:p>
            <a:r>
              <a:rPr lang="en-US" dirty="0" smtClean="0"/>
              <a:t>If everything is different, then nothing is important</a:t>
            </a:r>
          </a:p>
          <a:p>
            <a:r>
              <a:rPr lang="en-US" dirty="0" smtClean="0"/>
              <a:t>We </a:t>
            </a:r>
            <a:r>
              <a:rPr lang="en-US" i="1" dirty="0" smtClean="0"/>
              <a:t>must assume </a:t>
            </a:r>
            <a:r>
              <a:rPr lang="en-US" dirty="0" smtClean="0"/>
              <a:t>something is invariant</a:t>
            </a:r>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287130051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EBI Hinxton</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23868072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BV dataset</a:t>
            </a:r>
            <a:endParaRPr lang="en-US" dirty="0"/>
          </a:p>
        </p:txBody>
      </p:sp>
      <p:sp>
        <p:nvSpPr>
          <p:cNvPr id="4" name="Footer Placeholder 3"/>
          <p:cNvSpPr>
            <a:spLocks noGrp="1"/>
          </p:cNvSpPr>
          <p:nvPr>
            <p:ph type="ftr" sz="quarter" idx="11"/>
          </p:nvPr>
        </p:nvSpPr>
        <p:spPr/>
        <p:txBody>
          <a:bodyPr/>
          <a:lstStyle/>
          <a:p>
            <a:r>
              <a:rPr lang="en-US" smtClean="0"/>
              <a:t>EBI Hinxton</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864509"/>
            <a:ext cx="2343748" cy="1384995"/>
          </a:xfrm>
          <a:prstGeom prst="rect">
            <a:avLst/>
          </a:prstGeom>
          <a:noFill/>
        </p:spPr>
        <p:txBody>
          <a:bodyPr wrap="none" rtlCol="0">
            <a:spAutoFit/>
          </a:bodyPr>
          <a:lstStyle/>
          <a:p>
            <a:r>
              <a:rPr lang="en-US" sz="1400" dirty="0" smtClean="0"/>
              <a:t>What assumptions do not fit?</a:t>
            </a:r>
            <a:endParaRPr lang="en-US" sz="2000" dirty="0" smtClean="0"/>
          </a:p>
          <a:p>
            <a:endParaRPr lang="en-US" sz="1400" dirty="0" smtClean="0"/>
          </a:p>
          <a:p>
            <a:pPr marL="285750" indent="-285750">
              <a:buFont typeface="Arial"/>
              <a:buChar char="•"/>
            </a:pPr>
            <a:r>
              <a:rPr lang="en-US" sz="1400" dirty="0" smtClean="0"/>
              <a:t>Counts</a:t>
            </a:r>
            <a:endParaRPr lang="en-US" sz="1400" dirty="0"/>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Model as NB or ZIG</a:t>
            </a: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
        <p:nvSpPr>
          <p:cNvPr id="5" name="Date Placeholder 4"/>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33088434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EBI Hinxton</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3" name="Picture 2"/>
          <p:cNvPicPr>
            <a:picLocks noChangeAspect="1"/>
          </p:cNvPicPr>
          <p:nvPr/>
        </p:nvPicPr>
        <p:blipFill>
          <a:blip r:embed="rId3"/>
          <a:stretch>
            <a:fillRect/>
          </a:stretch>
        </p:blipFill>
        <p:spPr>
          <a:xfrm>
            <a:off x="1427842" y="1270000"/>
            <a:ext cx="5926061" cy="5075216"/>
          </a:xfrm>
          <a:prstGeom prst="rect">
            <a:avLst/>
          </a:prstGeom>
        </p:spPr>
      </p:pic>
      <p:sp>
        <p:nvSpPr>
          <p:cNvPr id="4" name="Date Placeholder 3"/>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EBI Hinxton</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EBI Hinxton</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2" name="TextBox 11"/>
          <p:cNvSpPr txBox="1"/>
          <p:nvPr/>
        </p:nvSpPr>
        <p:spPr>
          <a:xfrm>
            <a:off x="6800252" y="3249504"/>
            <a:ext cx="2343748" cy="1384995"/>
          </a:xfrm>
          <a:prstGeom prst="rect">
            <a:avLst/>
          </a:prstGeom>
          <a:noFill/>
        </p:spPr>
        <p:txBody>
          <a:bodyPr wrap="none" rtlCol="0">
            <a:spAutoFit/>
          </a:bodyPr>
          <a:lstStyle/>
          <a:p>
            <a:r>
              <a:rPr lang="en-US" sz="1400" dirty="0" smtClean="0"/>
              <a:t>What assumptions do not fit?</a:t>
            </a:r>
            <a:endParaRPr lang="en-US" sz="2000" dirty="0" smtClean="0"/>
          </a:p>
          <a:p>
            <a:endParaRPr lang="en-US" sz="1400" dirty="0" smtClean="0"/>
          </a:p>
          <a:p>
            <a:pPr marL="285750" indent="-285750">
              <a:buFont typeface="Arial"/>
              <a:buChar char="•"/>
            </a:pPr>
            <a:r>
              <a:rPr lang="en-US" sz="1400" dirty="0" smtClean="0">
                <a:solidFill>
                  <a:schemeClr val="bg1">
                    <a:lumMod val="50000"/>
                  </a:schemeClr>
                </a:solidFill>
              </a:rPr>
              <a:t>Counts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Model as NB or ZIG</a:t>
            </a:r>
          </a:p>
        </p:txBody>
      </p:sp>
      <p:sp>
        <p:nvSpPr>
          <p:cNvPr id="3" name="Date Placeholder 2"/>
          <p:cNvSpPr>
            <a:spLocks noGrp="1"/>
          </p:cNvSpPr>
          <p:nvPr>
            <p:ph type="dt" sz="half" idx="10"/>
          </p:nvPr>
        </p:nvSpPr>
        <p:spPr/>
        <p:txBody>
          <a:bodyPr/>
          <a:lstStyle/>
          <a:p>
            <a:r>
              <a:rPr lang="en-CA" smtClean="0"/>
              <a:t>April 2018</a:t>
            </a:r>
            <a:endParaRPr lang="en-US"/>
          </a:p>
        </p:txBody>
      </p:sp>
    </p:spTree>
    <p:extLst>
      <p:ext uri="{BB962C8B-B14F-4D97-AF65-F5344CB8AC3E}">
        <p14:creationId xmlns:p14="http://schemas.microsoft.com/office/powerpoint/2010/main" val="14385331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11930</TotalTime>
  <Words>3042</Words>
  <Application>Microsoft Macintosh PowerPoint</Application>
  <PresentationFormat>On-screen Show (4:3)</PresentationFormat>
  <Paragraphs>757</Paragraphs>
  <Slides>50</Slides>
  <Notes>8</Notes>
  <HiddenSlides>1</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Robust analysis of meta-transcriptomes and meta-genomes using compositional data analysis </vt:lpstr>
      <vt:lpstr>Why sequence meta-*omes</vt:lpstr>
      <vt:lpstr>Why sequence meta-*omes</vt:lpstr>
      <vt:lpstr>Meta-transcriptomics of ecosystem</vt:lpstr>
      <vt:lpstr>Bacterial vaginosis </vt:lpstr>
      <vt:lpstr>BV dataset</vt:lpstr>
      <vt:lpstr>Sequencing is random sampling</vt:lpstr>
      <vt:lpstr>The sequencing meat grinder</vt:lpstr>
      <vt:lpstr>The sequencing meat grinder</vt:lpstr>
      <vt:lpstr>As counts</vt:lpstr>
      <vt:lpstr>As proportions</vt:lpstr>
      <vt:lpstr>Normalization is no help at all</vt:lpstr>
      <vt:lpstr>We have CoDa</vt:lpstr>
      <vt:lpstr>CoDa properties and *lr</vt:lpstr>
      <vt:lpstr>Learn to love (tolerate) the simplex</vt:lpstr>
      <vt:lpstr>Learn to love (tolerate) the simplex</vt:lpstr>
      <vt:lpstr>Distances metrics are misleading</vt:lpstr>
      <vt:lpstr>But log-ratio distances are directly relatable </vt:lpstr>
      <vt:lpstr>Correlation in CoDa</vt:lpstr>
      <vt:lpstr>Spurious and fake correlations</vt:lpstr>
      <vt:lpstr>Spurious and fake correlations</vt:lpstr>
      <vt:lpstr>The 0 in the room</vt:lpstr>
      <vt:lpstr>ALDEx2</vt:lpstr>
      <vt:lpstr>ALDEx2: Find test values not affected by random sampling</vt:lpstr>
      <vt:lpstr>To sum up</vt:lpstr>
      <vt:lpstr>Back to Bacterial vaginosis </vt:lpstr>
      <vt:lpstr>What ratio?</vt:lpstr>
      <vt:lpstr>Spoiler alert</vt:lpstr>
      <vt:lpstr>Reference sequence</vt:lpstr>
      <vt:lpstr>Reference sequence - BV</vt:lpstr>
      <vt:lpstr>Functions</vt:lpstr>
      <vt:lpstr>Four groups</vt:lpstr>
      <vt:lpstr>Distinguishing features</vt:lpstr>
      <vt:lpstr>What is different between BV1 and BV2?</vt:lpstr>
      <vt:lpstr>Metabolome - subset</vt:lpstr>
      <vt:lpstr>P-values are not reliable</vt:lpstr>
      <vt:lpstr>Effect sizes are (more) stable estimates</vt:lpstr>
      <vt:lpstr>Multivariate and univariate methods often disagree</vt:lpstr>
      <vt:lpstr>Examine variance of the ratios between features</vt:lpstr>
      <vt:lpstr>Available tools</vt:lpstr>
      <vt:lpstr>Summary</vt:lpstr>
      <vt:lpstr>Acknowledgments</vt:lpstr>
      <vt:lpstr>Normalizations don’t cut it by themselves (Simulated 4 feature dataset)</vt:lpstr>
      <vt:lpstr>But my data are not affected …</vt:lpstr>
      <vt:lpstr>Correlation is a ‘uge problem</vt:lpstr>
      <vt:lpstr>Must measure constant ratio</vt:lpstr>
      <vt:lpstr>Where is the noise?</vt:lpstr>
      <vt:lpstr>Bayesian estimate</vt:lpstr>
      <vt:lpstr>Modeling technical variation</vt:lpstr>
      <vt:lpstr>Effect-sizes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296</cp:revision>
  <dcterms:created xsi:type="dcterms:W3CDTF">2016-05-10T15:50:17Z</dcterms:created>
  <dcterms:modified xsi:type="dcterms:W3CDTF">2018-05-08T14:08:28Z</dcterms:modified>
</cp:coreProperties>
</file>